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82" r:id="rId2"/>
    <p:sldId id="283" r:id="rId3"/>
    <p:sldId id="284" r:id="rId4"/>
    <p:sldId id="285" r:id="rId5"/>
    <p:sldId id="286" r:id="rId6"/>
    <p:sldId id="297" r:id="rId7"/>
    <p:sldId id="298" r:id="rId8"/>
    <p:sldId id="299" r:id="rId9"/>
    <p:sldId id="300" r:id="rId10"/>
    <p:sldId id="301" r:id="rId11"/>
    <p:sldId id="259" r:id="rId12"/>
    <p:sldId id="287" r:id="rId13"/>
    <p:sldId id="302" r:id="rId14"/>
    <p:sldId id="303" r:id="rId15"/>
    <p:sldId id="304" r:id="rId16"/>
    <p:sldId id="305" r:id="rId17"/>
    <p:sldId id="317" r:id="rId18"/>
    <p:sldId id="313" r:id="rId19"/>
    <p:sldId id="306" r:id="rId20"/>
    <p:sldId id="307" r:id="rId21"/>
    <p:sldId id="318" r:id="rId22"/>
    <p:sldId id="314" r:id="rId23"/>
    <p:sldId id="315" r:id="rId24"/>
    <p:sldId id="316" r:id="rId25"/>
    <p:sldId id="308" r:id="rId26"/>
    <p:sldId id="309" r:id="rId27"/>
    <p:sldId id="310" r:id="rId28"/>
    <p:sldId id="312" r:id="rId29"/>
    <p:sldId id="311" r:id="rId30"/>
    <p:sldId id="281" r:id="rId3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94660"/>
  </p:normalViewPr>
  <p:slideViewPr>
    <p:cSldViewPr>
      <p:cViewPr>
        <p:scale>
          <a:sx n="80" d="100"/>
          <a:sy n="80" d="100"/>
        </p:scale>
        <p:origin x="-1960" y="-744"/>
      </p:cViewPr>
      <p:guideLst>
        <p:guide orient="horz" pos="2160"/>
        <p:guide pos="2880"/>
      </p:guideLst>
    </p:cSldViewPr>
  </p:slideViewPr>
  <p:notesTextViewPr>
    <p:cViewPr>
      <p:scale>
        <a:sx n="1" d="1"/>
        <a:sy n="1" d="1"/>
      </p:scale>
      <p:origin x="0" y="0"/>
    </p:cViewPr>
  </p:notesTextViewPr>
  <p:sorterViewPr>
    <p:cViewPr>
      <p:scale>
        <a:sx n="100" d="100"/>
        <a:sy n="100" d="100"/>
      </p:scale>
      <p:origin x="0" y="186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2D6C82-3411-4EDE-852A-E3400A0A2B5A}" type="datetimeFigureOut">
              <a:rPr lang="es-ES" smtClean="0"/>
              <a:pPr/>
              <a:t>06/09/15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F5A96-1E68-4A28-868B-EAF250F5438A}" type="slidenum">
              <a:rPr lang="es-ES" smtClean="0"/>
              <a:pPr/>
              <a:t>‹Nr.›</a:t>
            </a:fld>
            <a:endParaRPr lang="es-ES"/>
          </a:p>
        </p:txBody>
      </p:sp>
    </p:spTree>
    <p:extLst>
      <p:ext uri="{BB962C8B-B14F-4D97-AF65-F5344CB8AC3E}">
        <p14:creationId xmlns:p14="http://schemas.microsoft.com/office/powerpoint/2010/main" val="107759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543AB3-5539-4771-BAB8-D37D63805929}" type="slidenum">
              <a:rPr lang="es-ES">
                <a:solidFill>
                  <a:prstClr val="black"/>
                </a:solidFill>
              </a:rPr>
              <a:pPr/>
              <a:t>10</a:t>
            </a:fld>
            <a:endParaRPr lang="es-ES">
              <a:solidFill>
                <a:prstClr val="black"/>
              </a:solidFill>
            </a:endParaRPr>
          </a:p>
        </p:txBody>
      </p:sp>
      <p:sp>
        <p:nvSpPr>
          <p:cNvPr id="57346" name="Rectangle 2"/>
          <p:cNvSpPr>
            <a:spLocks noGrp="1" noRot="1" noChangeAspect="1" noChangeArrowheads="1" noTextEdit="1"/>
          </p:cNvSpPr>
          <p:nvPr>
            <p:ph type="sldImg"/>
          </p:nvPr>
        </p:nvSpPr>
        <p:spPr>
          <a:xfrm>
            <a:off x="1144588" y="685800"/>
            <a:ext cx="4572000" cy="3429000"/>
          </a:xfrm>
          <a:ln/>
        </p:spPr>
      </p:sp>
      <p:sp>
        <p:nvSpPr>
          <p:cNvPr id="57347" name="Rectangle 3"/>
          <p:cNvSpPr>
            <a:spLocks noGrp="1" noChangeArrowheads="1"/>
          </p:cNvSpPr>
          <p:nvPr>
            <p:ph type="body" idx="1"/>
          </p:nvPr>
        </p:nvSpPr>
        <p:spPr>
          <a:xfrm>
            <a:off x="687388" y="4344988"/>
            <a:ext cx="5483225" cy="4113212"/>
          </a:xfrm>
        </p:spPr>
        <p:txBody>
          <a:bodyPr/>
          <a:lstStyle/>
          <a:p>
            <a:endParaRPr lang="es-ES_tradnl"/>
          </a:p>
        </p:txBody>
      </p:sp>
    </p:spTree>
    <p:extLst>
      <p:ext uri="{BB962C8B-B14F-4D97-AF65-F5344CB8AC3E}">
        <p14:creationId xmlns:p14="http://schemas.microsoft.com/office/powerpoint/2010/main" val="1475357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E684B5-1D23-4E05-BF4F-16060ED0CB06}" type="slidenum">
              <a:rPr lang="es-ES">
                <a:solidFill>
                  <a:prstClr val="black"/>
                </a:solidFill>
              </a:rPr>
              <a:pPr/>
              <a:t>11</a:t>
            </a:fld>
            <a:endParaRPr lang="es-ES">
              <a:solidFill>
                <a:prstClr val="black"/>
              </a:solidFill>
            </a:endParaRPr>
          </a:p>
        </p:txBody>
      </p:sp>
      <p:sp>
        <p:nvSpPr>
          <p:cNvPr id="55298" name="Rectangle 2"/>
          <p:cNvSpPr>
            <a:spLocks noGrp="1" noRot="1" noChangeAspect="1" noChangeArrowheads="1" noTextEdit="1"/>
          </p:cNvSpPr>
          <p:nvPr>
            <p:ph type="sldImg"/>
          </p:nvPr>
        </p:nvSpPr>
        <p:spPr>
          <a:xfrm>
            <a:off x="1144588" y="685800"/>
            <a:ext cx="4572000" cy="3429000"/>
          </a:xfrm>
          <a:ln/>
        </p:spPr>
      </p:sp>
      <p:sp>
        <p:nvSpPr>
          <p:cNvPr id="55299" name="Rectangle 3"/>
          <p:cNvSpPr>
            <a:spLocks noGrp="1" noChangeArrowheads="1"/>
          </p:cNvSpPr>
          <p:nvPr>
            <p:ph type="body" idx="1"/>
          </p:nvPr>
        </p:nvSpPr>
        <p:spPr>
          <a:xfrm>
            <a:off x="687388" y="4344988"/>
            <a:ext cx="5483225" cy="4113212"/>
          </a:xfrm>
        </p:spPr>
        <p:txBody>
          <a:bodyPr/>
          <a:lstStyle/>
          <a:p>
            <a:endParaRPr lang="es-ES_tradnl"/>
          </a:p>
        </p:txBody>
      </p:sp>
    </p:spTree>
    <p:extLst>
      <p:ext uri="{BB962C8B-B14F-4D97-AF65-F5344CB8AC3E}">
        <p14:creationId xmlns:p14="http://schemas.microsoft.com/office/powerpoint/2010/main" val="2515739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763108C-EFF6-4D25-B920-DD91737CAD1F}" type="slidenum">
              <a:rPr lang="es-ES">
                <a:solidFill>
                  <a:srgbClr val="000000"/>
                </a:solidFill>
              </a:rPr>
              <a:pPr/>
              <a:t>‹Nr.›</a:t>
            </a:fld>
            <a:endParaRPr lang="es-ES">
              <a:solidFill>
                <a:srgbClr val="000000"/>
              </a:solidFill>
            </a:endParaRPr>
          </a:p>
        </p:txBody>
      </p:sp>
    </p:spTree>
    <p:extLst>
      <p:ext uri="{BB962C8B-B14F-4D97-AF65-F5344CB8AC3E}">
        <p14:creationId xmlns:p14="http://schemas.microsoft.com/office/powerpoint/2010/main" val="35806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6D1D746-D55B-4664-B35D-41AFBF3C4995}" type="slidenum">
              <a:rPr lang="es-ES">
                <a:solidFill>
                  <a:srgbClr val="000000"/>
                </a:solidFill>
              </a:rPr>
              <a:pPr/>
              <a:t>‹Nr.›</a:t>
            </a:fld>
            <a:endParaRPr lang="es-ES">
              <a:solidFill>
                <a:srgbClr val="000000"/>
              </a:solidFill>
            </a:endParaRPr>
          </a:p>
        </p:txBody>
      </p:sp>
    </p:spTree>
    <p:extLst>
      <p:ext uri="{BB962C8B-B14F-4D97-AF65-F5344CB8AC3E}">
        <p14:creationId xmlns:p14="http://schemas.microsoft.com/office/powerpoint/2010/main" val="51465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B4026251-D8BB-40BF-878D-C9F18DEB61A1}" type="slidenum">
              <a:rPr lang="es-ES">
                <a:solidFill>
                  <a:srgbClr val="000000"/>
                </a:solidFill>
              </a:rPr>
              <a:pPr/>
              <a:t>‹Nr.›</a:t>
            </a:fld>
            <a:endParaRPr lang="es-ES">
              <a:solidFill>
                <a:srgbClr val="000000"/>
              </a:solidFill>
            </a:endParaRPr>
          </a:p>
        </p:txBody>
      </p:sp>
    </p:spTree>
    <p:extLst>
      <p:ext uri="{BB962C8B-B14F-4D97-AF65-F5344CB8AC3E}">
        <p14:creationId xmlns:p14="http://schemas.microsoft.com/office/powerpoint/2010/main" val="4134970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EDBEDAFC-1DF7-4C53-BC21-04107220FD51}" type="slidenum">
              <a:rPr lang="es-ES">
                <a:solidFill>
                  <a:srgbClr val="000000"/>
                </a:solidFill>
              </a:rPr>
              <a:pPr/>
              <a:t>‹Nr.›</a:t>
            </a:fld>
            <a:endParaRPr lang="es-ES">
              <a:solidFill>
                <a:srgbClr val="000000"/>
              </a:solidFill>
            </a:endParaRPr>
          </a:p>
        </p:txBody>
      </p:sp>
    </p:spTree>
    <p:extLst>
      <p:ext uri="{BB962C8B-B14F-4D97-AF65-F5344CB8AC3E}">
        <p14:creationId xmlns:p14="http://schemas.microsoft.com/office/powerpoint/2010/main" val="201835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79E01591-1412-44F8-8986-15EA147761DC}" type="slidenum">
              <a:rPr lang="es-ES">
                <a:solidFill>
                  <a:srgbClr val="000000"/>
                </a:solidFill>
              </a:rPr>
              <a:pPr/>
              <a:t>‹Nr.›</a:t>
            </a:fld>
            <a:endParaRPr lang="es-ES">
              <a:solidFill>
                <a:srgbClr val="000000"/>
              </a:solidFill>
            </a:endParaRPr>
          </a:p>
        </p:txBody>
      </p:sp>
    </p:spTree>
    <p:extLst>
      <p:ext uri="{BB962C8B-B14F-4D97-AF65-F5344CB8AC3E}">
        <p14:creationId xmlns:p14="http://schemas.microsoft.com/office/powerpoint/2010/main" val="2201366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E27AFD0F-56FB-4E1D-A02A-30C66834FDCA}" type="slidenum">
              <a:rPr lang="es-ES">
                <a:solidFill>
                  <a:srgbClr val="000000"/>
                </a:solidFill>
              </a:rPr>
              <a:pPr/>
              <a:t>‹Nr.›</a:t>
            </a:fld>
            <a:endParaRPr lang="es-ES">
              <a:solidFill>
                <a:srgbClr val="000000"/>
              </a:solidFill>
            </a:endParaRPr>
          </a:p>
        </p:txBody>
      </p:sp>
    </p:spTree>
    <p:extLst>
      <p:ext uri="{BB962C8B-B14F-4D97-AF65-F5344CB8AC3E}">
        <p14:creationId xmlns:p14="http://schemas.microsoft.com/office/powerpoint/2010/main" val="1114883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F1B27020-76FB-427A-8C53-5ACEF3FBE297}" type="slidenum">
              <a:rPr lang="es-ES">
                <a:solidFill>
                  <a:srgbClr val="000000"/>
                </a:solidFill>
              </a:rPr>
              <a:pPr/>
              <a:t>‹Nr.›</a:t>
            </a:fld>
            <a:endParaRPr lang="es-ES">
              <a:solidFill>
                <a:srgbClr val="000000"/>
              </a:solidFill>
            </a:endParaRPr>
          </a:p>
        </p:txBody>
      </p:sp>
    </p:spTree>
    <p:extLst>
      <p:ext uri="{BB962C8B-B14F-4D97-AF65-F5344CB8AC3E}">
        <p14:creationId xmlns:p14="http://schemas.microsoft.com/office/powerpoint/2010/main" val="171578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A8EF6136-870F-4972-B4CC-806AE7D5C53A}" type="slidenum">
              <a:rPr lang="es-ES">
                <a:solidFill>
                  <a:srgbClr val="000000"/>
                </a:solidFill>
              </a:rPr>
              <a:pPr/>
              <a:t>‹Nr.›</a:t>
            </a:fld>
            <a:endParaRPr lang="es-ES">
              <a:solidFill>
                <a:srgbClr val="000000"/>
              </a:solidFill>
            </a:endParaRPr>
          </a:p>
        </p:txBody>
      </p:sp>
    </p:spTree>
    <p:extLst>
      <p:ext uri="{BB962C8B-B14F-4D97-AF65-F5344CB8AC3E}">
        <p14:creationId xmlns:p14="http://schemas.microsoft.com/office/powerpoint/2010/main" val="4223694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99F91CF6-C274-40FD-A85E-B26C6540E924}" type="slidenum">
              <a:rPr lang="es-ES">
                <a:solidFill>
                  <a:srgbClr val="000000"/>
                </a:solidFill>
              </a:rPr>
              <a:pPr/>
              <a:t>‹Nr.›</a:t>
            </a:fld>
            <a:endParaRPr lang="es-ES">
              <a:solidFill>
                <a:srgbClr val="000000"/>
              </a:solidFill>
            </a:endParaRPr>
          </a:p>
        </p:txBody>
      </p:sp>
    </p:spTree>
    <p:extLst>
      <p:ext uri="{BB962C8B-B14F-4D97-AF65-F5344CB8AC3E}">
        <p14:creationId xmlns:p14="http://schemas.microsoft.com/office/powerpoint/2010/main" val="3963770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6728CB86-B378-40DF-A38B-DA45F2EFECF7}" type="slidenum">
              <a:rPr lang="es-ES">
                <a:solidFill>
                  <a:srgbClr val="000000"/>
                </a:solidFill>
              </a:rPr>
              <a:pPr/>
              <a:t>‹Nr.›</a:t>
            </a:fld>
            <a:endParaRPr lang="es-ES">
              <a:solidFill>
                <a:srgbClr val="000000"/>
              </a:solidFill>
            </a:endParaRPr>
          </a:p>
        </p:txBody>
      </p:sp>
    </p:spTree>
    <p:extLst>
      <p:ext uri="{BB962C8B-B14F-4D97-AF65-F5344CB8AC3E}">
        <p14:creationId xmlns:p14="http://schemas.microsoft.com/office/powerpoint/2010/main" val="1665179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D38EB311-97D5-44B3-BBC9-08C01E42D08D}" type="slidenum">
              <a:rPr lang="es-ES">
                <a:solidFill>
                  <a:srgbClr val="000000"/>
                </a:solidFill>
              </a:rPr>
              <a:pPr/>
              <a:t>‹Nr.›</a:t>
            </a:fld>
            <a:endParaRPr lang="es-ES">
              <a:solidFill>
                <a:srgbClr val="000000"/>
              </a:solidFill>
            </a:endParaRPr>
          </a:p>
        </p:txBody>
      </p:sp>
    </p:spTree>
    <p:extLst>
      <p:ext uri="{BB962C8B-B14F-4D97-AF65-F5344CB8AC3E}">
        <p14:creationId xmlns:p14="http://schemas.microsoft.com/office/powerpoint/2010/main" val="16296754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5B17BD1-95C4-48BA-BA3F-3886D1067816}" type="slidenum">
              <a:rPr lang="es-ES">
                <a:solidFill>
                  <a:srgbClr val="000000"/>
                </a:solidFill>
              </a:rPr>
              <a:pPr fontAlgn="base">
                <a:spcBef>
                  <a:spcPct val="0"/>
                </a:spcBef>
                <a:spcAft>
                  <a:spcPct val="0"/>
                </a:spcAft>
              </a:pPr>
              <a:t>‹Nr.›</a:t>
            </a:fld>
            <a:endParaRPr lang="es-ES">
              <a:solidFill>
                <a:srgbClr val="000000"/>
              </a:solidFill>
            </a:endParaRPr>
          </a:p>
        </p:txBody>
      </p:sp>
    </p:spTree>
    <p:extLst>
      <p:ext uri="{BB962C8B-B14F-4D97-AF65-F5344CB8AC3E}">
        <p14:creationId xmlns:p14="http://schemas.microsoft.com/office/powerpoint/2010/main" val="5266244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 Id="rId3"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tapf.50webs.com/" TargetMode="External"/><Relationship Id="rId3" Type="http://schemas.openxmlformats.org/officeDocument/2006/relationships/hyperlink" Target="http://www.europan-europe.e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hyperlink" Target="http://europan-europe.eu/media/default/0001/10/e13_topicbrochure_en_ld_pdf.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6" descr="1660687_10203346577214192_1323648802_n.jpg"/>
          <p:cNvPicPr>
            <a:picLocks noChangeAspect="1"/>
          </p:cNvPicPr>
          <p:nvPr/>
        </p:nvPicPr>
        <p:blipFill>
          <a:blip r:embed="rId2" cstate="print">
            <a:alphaModFix amt="78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118" y="0"/>
            <a:ext cx="6836636" cy="6858000"/>
          </a:xfrm>
          <a:prstGeom prst="rect">
            <a:avLst/>
          </a:prstGeom>
        </p:spPr>
      </p:pic>
      <p:sp>
        <p:nvSpPr>
          <p:cNvPr id="2" name="Rectángulo 1"/>
          <p:cNvSpPr/>
          <p:nvPr/>
        </p:nvSpPr>
        <p:spPr>
          <a:xfrm>
            <a:off x="6012160" y="5687670"/>
            <a:ext cx="2824812" cy="261610"/>
          </a:xfrm>
          <a:prstGeom prst="rect">
            <a:avLst/>
          </a:prstGeom>
        </p:spPr>
        <p:txBody>
          <a:bodyPr wrap="none">
            <a:spAutoFit/>
          </a:bodyPr>
          <a:lstStyle/>
          <a:p>
            <a:pPr algn="r" fontAlgn="base">
              <a:spcAft>
                <a:spcPts val="0"/>
              </a:spcAft>
              <a:tabLst>
                <a:tab pos="114300" algn="l"/>
              </a:tabLst>
            </a:pPr>
            <a:r>
              <a:rPr lang="pt-BR" sz="1100" b="1" dirty="0" err="1">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Carme</a:t>
            </a:r>
            <a:r>
              <a:rPr lang="pt-BR" sz="1100"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 </a:t>
            </a:r>
            <a:r>
              <a:rPr lang="pt-BR" sz="1100" b="1" dirty="0" err="1">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Garau</a:t>
            </a:r>
            <a:r>
              <a:rPr lang="pt-BR" sz="1100"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 </a:t>
            </a:r>
            <a:r>
              <a:rPr lang="pt-BR" sz="1100" b="1" dirty="0" err="1">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arquitecta</a:t>
            </a:r>
            <a:r>
              <a:rPr lang="pt-BR" sz="1100"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 </a:t>
            </a:r>
            <a:r>
              <a:rPr lang="pt-BR" sz="1100" b="1" dirty="0" err="1">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col.laboradora</a:t>
            </a:r>
            <a:endParaRPr lang="es-ES" sz="1100" dirty="0">
              <a:effectLst/>
              <a:latin typeface="Times New Roman" panose="02020603050405020304" pitchFamily="18" charset="0"/>
              <a:ea typeface="Times New Roman" panose="02020603050405020304" pitchFamily="18" charset="0"/>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 y="431800"/>
            <a:ext cx="9717088" cy="599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90212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00_fot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77338" cy="688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02864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00_fot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77338" cy="688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3382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uerto%20de%20BCN%202"/>
          <p:cNvPicPr>
            <a:picLocks noChangeAspect="1" noChangeArrowheads="1"/>
          </p:cNvPicPr>
          <p:nvPr/>
        </p:nvPicPr>
        <p:blipFill>
          <a:blip r:embed="rId2" cstate="print">
            <a:lum contrast="30000"/>
            <a:extLst>
              <a:ext uri="{28A0092B-C50C-407E-A947-70E740481C1C}">
                <a14:useLocalDpi xmlns:a14="http://schemas.microsoft.com/office/drawing/2010/main" val="0"/>
              </a:ext>
            </a:extLst>
          </a:blip>
          <a:srcRect/>
          <a:stretch>
            <a:fillRect/>
          </a:stretch>
        </p:blipFill>
        <p:spPr bwMode="auto">
          <a:xfrm>
            <a:off x="-108520" y="0"/>
            <a:ext cx="9281846" cy="70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4721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F:\_DOCÈNCIA\TALLER PUc\2015-2016 1QT\FOTOS\ambit 2 net.jpg"/>
          <p:cNvPicPr>
            <a:picLocks noChangeAspect="1" noChangeArrowheads="1"/>
          </p:cNvPicPr>
          <p:nvPr/>
        </p:nvPicPr>
        <p:blipFill>
          <a:blip r:embed="rId2" cstate="print"/>
          <a:srcRect/>
          <a:stretch>
            <a:fillRect/>
          </a:stretch>
        </p:blipFill>
        <p:spPr bwMode="auto">
          <a:xfrm>
            <a:off x="0" y="360000"/>
            <a:ext cx="9144000" cy="6098976"/>
          </a:xfrm>
          <a:prstGeom prst="rect">
            <a:avLst/>
          </a:prstGeom>
          <a:noFill/>
        </p:spPr>
      </p:pic>
      <p:sp>
        <p:nvSpPr>
          <p:cNvPr id="7" name="6 CuadroTexto"/>
          <p:cNvSpPr txBox="1"/>
          <p:nvPr/>
        </p:nvSpPr>
        <p:spPr>
          <a:xfrm>
            <a:off x="7380000" y="6299448"/>
            <a:ext cx="1764000" cy="153888"/>
          </a:xfrm>
          <a:prstGeom prst="rect">
            <a:avLst/>
          </a:prstGeom>
          <a:noFill/>
        </p:spPr>
        <p:txBody>
          <a:bodyPr wrap="square" lIns="0" tIns="0" rIns="0" bIns="0" rtlCol="0">
            <a:spAutoFit/>
          </a:bodyPr>
          <a:lstStyle/>
          <a:p>
            <a:pPr algn="r"/>
            <a:r>
              <a:rPr lang="es-ES" sz="1000" b="1" dirty="0" smtClean="0">
                <a:solidFill>
                  <a:schemeClr val="bg1"/>
                </a:solidFill>
                <a:latin typeface="Roboto" pitchFamily="2" charset="0"/>
                <a:ea typeface="Roboto" pitchFamily="2" charset="0"/>
              </a:rPr>
              <a:t>Barcelona 2015</a:t>
            </a:r>
            <a:endParaRPr lang="es-ES" sz="1000" b="1" dirty="0">
              <a:solidFill>
                <a:schemeClr val="bg1"/>
              </a:solidFill>
              <a:latin typeface="Roboto" pitchFamily="2" charset="0"/>
              <a:ea typeface="Roboto" pitchFamily="2"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_DOCÈNCIA\TALLER PUc\2015-2016 1QT\FOTOS\ambit 2 net v2.jpg"/>
          <p:cNvPicPr>
            <a:picLocks noChangeAspect="1" noChangeArrowheads="1"/>
          </p:cNvPicPr>
          <p:nvPr/>
        </p:nvPicPr>
        <p:blipFill>
          <a:blip r:embed="rId2" cstate="print"/>
          <a:srcRect/>
          <a:stretch>
            <a:fillRect/>
          </a:stretch>
        </p:blipFill>
        <p:spPr bwMode="auto">
          <a:xfrm>
            <a:off x="0" y="360000"/>
            <a:ext cx="9144000" cy="6098977"/>
          </a:xfrm>
          <a:prstGeom prst="rect">
            <a:avLst/>
          </a:prstGeom>
          <a:noFill/>
        </p:spPr>
      </p:pic>
      <p:sp>
        <p:nvSpPr>
          <p:cNvPr id="4" name="3 CuadroTexto"/>
          <p:cNvSpPr txBox="1"/>
          <p:nvPr/>
        </p:nvSpPr>
        <p:spPr>
          <a:xfrm rot="16200000">
            <a:off x="2599363" y="2773388"/>
            <a:ext cx="612000" cy="123111"/>
          </a:xfrm>
          <a:prstGeom prst="rect">
            <a:avLst/>
          </a:prstGeom>
          <a:noFill/>
        </p:spPr>
        <p:txBody>
          <a:bodyPr wrap="square" lIns="0" tIns="0" rIns="0" bIns="0" rtlCol="0">
            <a:spAutoFit/>
          </a:bodyPr>
          <a:lstStyle/>
          <a:p>
            <a:r>
              <a:rPr lang="es-ES" sz="800" dirty="0" err="1" smtClean="0">
                <a:latin typeface="+mj-lt"/>
                <a:ea typeface="Roboto" pitchFamily="2" charset="0"/>
              </a:rPr>
              <a:t>Drassanes</a:t>
            </a:r>
            <a:endParaRPr lang="es-ES" sz="800" dirty="0">
              <a:latin typeface="+mj-lt"/>
              <a:ea typeface="Roboto" pitchFamily="2" charset="0"/>
            </a:endParaRPr>
          </a:p>
        </p:txBody>
      </p:sp>
      <p:sp>
        <p:nvSpPr>
          <p:cNvPr id="5" name="4 CuadroTexto"/>
          <p:cNvSpPr txBox="1"/>
          <p:nvPr/>
        </p:nvSpPr>
        <p:spPr>
          <a:xfrm rot="16200000">
            <a:off x="3067403" y="3025428"/>
            <a:ext cx="396000" cy="123111"/>
          </a:xfrm>
          <a:prstGeom prst="rect">
            <a:avLst/>
          </a:prstGeom>
          <a:noFill/>
        </p:spPr>
        <p:txBody>
          <a:bodyPr wrap="square" lIns="0" tIns="0" rIns="0" bIns="0" rtlCol="0">
            <a:spAutoFit/>
          </a:bodyPr>
          <a:lstStyle/>
          <a:p>
            <a:r>
              <a:rPr lang="es-ES" sz="800" dirty="0" err="1" smtClean="0">
                <a:latin typeface="+mj-lt"/>
                <a:ea typeface="Roboto" pitchFamily="2" charset="0"/>
              </a:rPr>
              <a:t>Duana</a:t>
            </a:r>
            <a:endParaRPr lang="es-ES" sz="800" dirty="0">
              <a:latin typeface="+mj-lt"/>
              <a:ea typeface="Roboto" pitchFamily="2" charset="0"/>
            </a:endParaRPr>
          </a:p>
        </p:txBody>
      </p:sp>
      <p:sp>
        <p:nvSpPr>
          <p:cNvPr id="6" name="5 CuadroTexto"/>
          <p:cNvSpPr txBox="1"/>
          <p:nvPr/>
        </p:nvSpPr>
        <p:spPr>
          <a:xfrm rot="16200000">
            <a:off x="2887428" y="2485324"/>
            <a:ext cx="1188000" cy="123111"/>
          </a:xfrm>
          <a:prstGeom prst="rect">
            <a:avLst/>
          </a:prstGeom>
          <a:noFill/>
        </p:spPr>
        <p:txBody>
          <a:bodyPr wrap="square" lIns="0" tIns="0" rIns="0" bIns="0" rtlCol="0">
            <a:spAutoFit/>
          </a:bodyPr>
          <a:lstStyle/>
          <a:p>
            <a:r>
              <a:rPr lang="es-ES" sz="800" dirty="0" err="1" smtClean="0">
                <a:latin typeface="+mj-lt"/>
                <a:ea typeface="Roboto" pitchFamily="2" charset="0"/>
              </a:rPr>
              <a:t>Comandància</a:t>
            </a:r>
            <a:r>
              <a:rPr lang="es-ES" sz="800" dirty="0" smtClean="0">
                <a:latin typeface="+mj-lt"/>
                <a:ea typeface="Roboto" pitchFamily="2" charset="0"/>
              </a:rPr>
              <a:t> Militar</a:t>
            </a:r>
            <a:endParaRPr lang="es-ES" sz="800" dirty="0">
              <a:latin typeface="+mj-lt"/>
              <a:ea typeface="Roboto" pitchFamily="2" charset="0"/>
            </a:endParaRPr>
          </a:p>
        </p:txBody>
      </p:sp>
      <p:sp>
        <p:nvSpPr>
          <p:cNvPr id="7" name="6 CuadroTexto"/>
          <p:cNvSpPr txBox="1"/>
          <p:nvPr/>
        </p:nvSpPr>
        <p:spPr>
          <a:xfrm rot="16200000">
            <a:off x="3625500" y="2539341"/>
            <a:ext cx="1008000" cy="123111"/>
          </a:xfrm>
          <a:prstGeom prst="rect">
            <a:avLst/>
          </a:prstGeom>
          <a:noFill/>
        </p:spPr>
        <p:txBody>
          <a:bodyPr wrap="square" lIns="0" tIns="0" rIns="0" bIns="0" rtlCol="0">
            <a:spAutoFit/>
          </a:bodyPr>
          <a:lstStyle/>
          <a:p>
            <a:r>
              <a:rPr lang="es-ES" sz="800" dirty="0" err="1" smtClean="0">
                <a:latin typeface="+mj-lt"/>
                <a:ea typeface="Roboto" pitchFamily="2" charset="0"/>
              </a:rPr>
              <a:t>Capitania</a:t>
            </a:r>
            <a:r>
              <a:rPr lang="es-ES" sz="800" dirty="0" smtClean="0">
                <a:latin typeface="+mj-lt"/>
                <a:ea typeface="Roboto" pitchFamily="2" charset="0"/>
              </a:rPr>
              <a:t> General</a:t>
            </a:r>
            <a:endParaRPr lang="es-ES" sz="800" dirty="0">
              <a:latin typeface="+mj-lt"/>
              <a:ea typeface="Roboto" pitchFamily="2" charset="0"/>
            </a:endParaRPr>
          </a:p>
        </p:txBody>
      </p:sp>
      <p:sp>
        <p:nvSpPr>
          <p:cNvPr id="8" name="7 CuadroTexto"/>
          <p:cNvSpPr txBox="1"/>
          <p:nvPr/>
        </p:nvSpPr>
        <p:spPr>
          <a:xfrm rot="16200000">
            <a:off x="4543572" y="2773397"/>
            <a:ext cx="468000" cy="123111"/>
          </a:xfrm>
          <a:prstGeom prst="rect">
            <a:avLst/>
          </a:prstGeom>
          <a:noFill/>
        </p:spPr>
        <p:txBody>
          <a:bodyPr wrap="square" lIns="0" tIns="0" rIns="0" bIns="0" rtlCol="0">
            <a:spAutoFit/>
          </a:bodyPr>
          <a:lstStyle/>
          <a:p>
            <a:r>
              <a:rPr lang="es-ES" sz="800" dirty="0" err="1" smtClean="0">
                <a:latin typeface="+mj-lt"/>
                <a:ea typeface="Roboto" pitchFamily="2" charset="0"/>
              </a:rPr>
              <a:t>Correus</a:t>
            </a:r>
            <a:endParaRPr lang="es-ES" sz="800" dirty="0">
              <a:latin typeface="+mj-lt"/>
              <a:ea typeface="Roboto" pitchFamily="2" charset="0"/>
            </a:endParaRPr>
          </a:p>
        </p:txBody>
      </p:sp>
      <p:sp>
        <p:nvSpPr>
          <p:cNvPr id="9" name="8 CuadroTexto"/>
          <p:cNvSpPr txBox="1"/>
          <p:nvPr/>
        </p:nvSpPr>
        <p:spPr>
          <a:xfrm rot="16200000">
            <a:off x="4831595" y="2917421"/>
            <a:ext cx="324000" cy="123111"/>
          </a:xfrm>
          <a:prstGeom prst="rect">
            <a:avLst/>
          </a:prstGeom>
          <a:noFill/>
        </p:spPr>
        <p:txBody>
          <a:bodyPr wrap="square" lIns="0" tIns="0" rIns="0" bIns="0" rtlCol="0">
            <a:spAutoFit/>
          </a:bodyPr>
          <a:lstStyle/>
          <a:p>
            <a:r>
              <a:rPr lang="es-ES" sz="800" dirty="0" err="1" smtClean="0">
                <a:latin typeface="+mj-lt"/>
                <a:ea typeface="Roboto" pitchFamily="2" charset="0"/>
              </a:rPr>
              <a:t>Llotja</a:t>
            </a:r>
            <a:endParaRPr lang="es-ES" sz="800" dirty="0">
              <a:latin typeface="+mj-lt"/>
              <a:ea typeface="Roboto" pitchFamily="2" charset="0"/>
            </a:endParaRPr>
          </a:p>
        </p:txBody>
      </p:sp>
      <p:sp>
        <p:nvSpPr>
          <p:cNvPr id="10" name="9 CuadroTexto"/>
          <p:cNvSpPr txBox="1"/>
          <p:nvPr/>
        </p:nvSpPr>
        <p:spPr>
          <a:xfrm rot="16200000">
            <a:off x="5047659" y="2485333"/>
            <a:ext cx="1044000" cy="123111"/>
          </a:xfrm>
          <a:prstGeom prst="rect">
            <a:avLst/>
          </a:prstGeom>
          <a:noFill/>
        </p:spPr>
        <p:txBody>
          <a:bodyPr wrap="square" lIns="0" tIns="0" rIns="0" bIns="0" rtlCol="0">
            <a:spAutoFit/>
          </a:bodyPr>
          <a:lstStyle/>
          <a:p>
            <a:r>
              <a:rPr lang="es-ES" sz="800" dirty="0" err="1" smtClean="0">
                <a:latin typeface="+mj-lt"/>
                <a:ea typeface="Roboto" pitchFamily="2" charset="0"/>
              </a:rPr>
              <a:t>Escola</a:t>
            </a:r>
            <a:r>
              <a:rPr lang="es-ES" sz="800" dirty="0" smtClean="0">
                <a:latin typeface="+mj-lt"/>
                <a:ea typeface="Roboto" pitchFamily="2" charset="0"/>
              </a:rPr>
              <a:t> de </a:t>
            </a:r>
            <a:r>
              <a:rPr lang="es-ES" sz="800" dirty="0" err="1" smtClean="0">
                <a:latin typeface="+mj-lt"/>
                <a:ea typeface="Roboto" pitchFamily="2" charset="0"/>
              </a:rPr>
              <a:t>Nàutica</a:t>
            </a:r>
            <a:endParaRPr lang="es-ES" sz="800" dirty="0">
              <a:latin typeface="+mj-lt"/>
              <a:ea typeface="Roboto" pitchFamily="2" charset="0"/>
            </a:endParaRPr>
          </a:p>
        </p:txBody>
      </p:sp>
      <p:sp>
        <p:nvSpPr>
          <p:cNvPr id="11" name="10 CuadroTexto"/>
          <p:cNvSpPr txBox="1"/>
          <p:nvPr/>
        </p:nvSpPr>
        <p:spPr>
          <a:xfrm rot="16200000">
            <a:off x="5569716" y="2395324"/>
            <a:ext cx="1008000" cy="123111"/>
          </a:xfrm>
          <a:prstGeom prst="rect">
            <a:avLst/>
          </a:prstGeom>
          <a:noFill/>
        </p:spPr>
        <p:txBody>
          <a:bodyPr wrap="square" lIns="0" tIns="0" rIns="0" bIns="0" rtlCol="0">
            <a:spAutoFit/>
          </a:bodyPr>
          <a:lstStyle/>
          <a:p>
            <a:r>
              <a:rPr lang="es-ES" sz="800" dirty="0" err="1" smtClean="0">
                <a:latin typeface="+mj-lt"/>
                <a:ea typeface="Roboto" pitchFamily="2" charset="0"/>
              </a:rPr>
              <a:t>Estació</a:t>
            </a:r>
            <a:r>
              <a:rPr lang="es-ES" sz="800" dirty="0" smtClean="0">
                <a:latin typeface="+mj-lt"/>
                <a:ea typeface="Roboto" pitchFamily="2" charset="0"/>
              </a:rPr>
              <a:t> de </a:t>
            </a:r>
            <a:r>
              <a:rPr lang="es-ES" sz="800" dirty="0" err="1" smtClean="0">
                <a:latin typeface="+mj-lt"/>
                <a:ea typeface="Roboto" pitchFamily="2" charset="0"/>
              </a:rPr>
              <a:t>França</a:t>
            </a:r>
            <a:endParaRPr lang="es-ES" sz="800" dirty="0">
              <a:latin typeface="+mj-lt"/>
              <a:ea typeface="Roboto" pitchFamily="2" charset="0"/>
            </a:endParaRPr>
          </a:p>
        </p:txBody>
      </p:sp>
      <p:sp>
        <p:nvSpPr>
          <p:cNvPr id="12" name="11 CuadroTexto"/>
          <p:cNvSpPr txBox="1"/>
          <p:nvPr/>
        </p:nvSpPr>
        <p:spPr>
          <a:xfrm rot="16200000">
            <a:off x="4903684" y="2197261"/>
            <a:ext cx="1764000" cy="123111"/>
          </a:xfrm>
          <a:prstGeom prst="rect">
            <a:avLst/>
          </a:prstGeom>
          <a:noFill/>
        </p:spPr>
        <p:txBody>
          <a:bodyPr wrap="square" lIns="0" tIns="0" rIns="0" bIns="0" rtlCol="0">
            <a:spAutoFit/>
          </a:bodyPr>
          <a:lstStyle/>
          <a:p>
            <a:r>
              <a:rPr lang="es-ES" sz="800" dirty="0" err="1" smtClean="0">
                <a:latin typeface="+mj-lt"/>
                <a:ea typeface="Roboto" pitchFamily="2" charset="0"/>
              </a:rPr>
              <a:t>Museu</a:t>
            </a:r>
            <a:r>
              <a:rPr lang="es-ES" sz="800" dirty="0" smtClean="0">
                <a:latin typeface="+mj-lt"/>
                <a:ea typeface="Roboto" pitchFamily="2" charset="0"/>
              </a:rPr>
              <a:t> </a:t>
            </a:r>
            <a:r>
              <a:rPr lang="es-ES" sz="800" dirty="0" err="1" smtClean="0">
                <a:latin typeface="+mj-lt"/>
                <a:ea typeface="Roboto" pitchFamily="2" charset="0"/>
              </a:rPr>
              <a:t>d’Història</a:t>
            </a:r>
            <a:r>
              <a:rPr lang="es-ES" sz="800" dirty="0" smtClean="0">
                <a:latin typeface="+mj-lt"/>
                <a:ea typeface="Roboto" pitchFamily="2" charset="0"/>
              </a:rPr>
              <a:t> de Catalunya</a:t>
            </a:r>
            <a:endParaRPr lang="es-ES" sz="800" dirty="0">
              <a:latin typeface="+mj-lt"/>
              <a:ea typeface="Roboto" pitchFamily="2" charset="0"/>
            </a:endParaRPr>
          </a:p>
        </p:txBody>
      </p:sp>
      <p:sp>
        <p:nvSpPr>
          <p:cNvPr id="15" name="14 CuadroTexto"/>
          <p:cNvSpPr txBox="1"/>
          <p:nvPr/>
        </p:nvSpPr>
        <p:spPr>
          <a:xfrm rot="16200000">
            <a:off x="4543635" y="1981245"/>
            <a:ext cx="1620000" cy="123111"/>
          </a:xfrm>
          <a:prstGeom prst="rect">
            <a:avLst/>
          </a:prstGeom>
          <a:noFill/>
        </p:spPr>
        <p:txBody>
          <a:bodyPr wrap="square" lIns="0" tIns="0" rIns="0" bIns="0" rtlCol="0">
            <a:spAutoFit/>
          </a:bodyPr>
          <a:lstStyle/>
          <a:p>
            <a:r>
              <a:rPr lang="es-ES" sz="800" dirty="0" err="1" smtClean="0">
                <a:latin typeface="+mj-lt"/>
                <a:ea typeface="Roboto" pitchFamily="2" charset="0"/>
              </a:rPr>
              <a:t>Museu</a:t>
            </a:r>
            <a:r>
              <a:rPr lang="es-ES" sz="800" dirty="0" smtClean="0">
                <a:latin typeface="+mj-lt"/>
                <a:ea typeface="Roboto" pitchFamily="2" charset="0"/>
              </a:rPr>
              <a:t> de </a:t>
            </a:r>
            <a:r>
              <a:rPr lang="es-ES" sz="800" dirty="0" err="1" smtClean="0">
                <a:latin typeface="+mj-lt"/>
                <a:ea typeface="Roboto" pitchFamily="2" charset="0"/>
              </a:rPr>
              <a:t>Ciències</a:t>
            </a:r>
            <a:r>
              <a:rPr lang="es-ES" sz="800" dirty="0" smtClean="0">
                <a:latin typeface="+mj-lt"/>
                <a:ea typeface="Roboto" pitchFamily="2" charset="0"/>
              </a:rPr>
              <a:t> </a:t>
            </a:r>
            <a:r>
              <a:rPr lang="es-ES" sz="800" dirty="0" err="1" smtClean="0">
                <a:latin typeface="+mj-lt"/>
                <a:ea typeface="Roboto" pitchFamily="2" charset="0"/>
              </a:rPr>
              <a:t>Naturals</a:t>
            </a:r>
            <a:endParaRPr lang="es-ES" sz="800" dirty="0">
              <a:latin typeface="+mj-lt"/>
              <a:ea typeface="Roboto" pitchFamily="2" charset="0"/>
            </a:endParaRPr>
          </a:p>
        </p:txBody>
      </p:sp>
      <p:sp>
        <p:nvSpPr>
          <p:cNvPr id="16" name="15 CuadroTexto"/>
          <p:cNvSpPr txBox="1"/>
          <p:nvPr/>
        </p:nvSpPr>
        <p:spPr>
          <a:xfrm rot="16200000">
            <a:off x="4561603" y="2179301"/>
            <a:ext cx="1008000" cy="123111"/>
          </a:xfrm>
          <a:prstGeom prst="rect">
            <a:avLst/>
          </a:prstGeom>
          <a:noFill/>
        </p:spPr>
        <p:txBody>
          <a:bodyPr wrap="square" lIns="0" tIns="0" rIns="0" bIns="0" rtlCol="0">
            <a:spAutoFit/>
          </a:bodyPr>
          <a:lstStyle/>
          <a:p>
            <a:r>
              <a:rPr lang="es-ES" sz="800" dirty="0" err="1" smtClean="0">
                <a:latin typeface="+mj-lt"/>
                <a:ea typeface="Roboto" pitchFamily="2" charset="0"/>
              </a:rPr>
              <a:t>Palau</a:t>
            </a:r>
            <a:r>
              <a:rPr lang="es-ES" sz="800" dirty="0" smtClean="0">
                <a:latin typeface="+mj-lt"/>
                <a:ea typeface="Roboto" pitchFamily="2" charset="0"/>
              </a:rPr>
              <a:t> de </a:t>
            </a:r>
            <a:r>
              <a:rPr lang="es-ES" sz="800" dirty="0" err="1" smtClean="0">
                <a:latin typeface="+mj-lt"/>
                <a:ea typeface="Roboto" pitchFamily="2" charset="0"/>
              </a:rPr>
              <a:t>Justícia</a:t>
            </a:r>
            <a:endParaRPr lang="es-ES" sz="800" dirty="0">
              <a:latin typeface="+mj-lt"/>
              <a:ea typeface="Roboto" pitchFamily="2" charset="0"/>
            </a:endParaRPr>
          </a:p>
        </p:txBody>
      </p:sp>
      <p:sp>
        <p:nvSpPr>
          <p:cNvPr id="17" name="16 CuadroTexto"/>
          <p:cNvSpPr txBox="1"/>
          <p:nvPr/>
        </p:nvSpPr>
        <p:spPr>
          <a:xfrm rot="16200000">
            <a:off x="5425700" y="2395324"/>
            <a:ext cx="1008000" cy="123111"/>
          </a:xfrm>
          <a:prstGeom prst="rect">
            <a:avLst/>
          </a:prstGeom>
          <a:noFill/>
        </p:spPr>
        <p:txBody>
          <a:bodyPr wrap="square" lIns="0" tIns="0" rIns="0" bIns="0" rtlCol="0">
            <a:spAutoFit/>
          </a:bodyPr>
          <a:lstStyle/>
          <a:p>
            <a:r>
              <a:rPr lang="es-ES" sz="800" dirty="0" err="1" smtClean="0">
                <a:latin typeface="+mj-lt"/>
                <a:ea typeface="Roboto" pitchFamily="2" charset="0"/>
              </a:rPr>
              <a:t>Delegació</a:t>
            </a:r>
            <a:r>
              <a:rPr lang="es-ES" sz="800" dirty="0" smtClean="0">
                <a:latin typeface="+mj-lt"/>
                <a:ea typeface="Roboto" pitchFamily="2" charset="0"/>
              </a:rPr>
              <a:t> del </a:t>
            </a:r>
            <a:r>
              <a:rPr lang="es-ES" sz="800" dirty="0" err="1" smtClean="0">
                <a:latin typeface="+mj-lt"/>
                <a:ea typeface="Roboto" pitchFamily="2" charset="0"/>
              </a:rPr>
              <a:t>Govern</a:t>
            </a:r>
            <a:endParaRPr lang="es-ES" sz="800" dirty="0">
              <a:latin typeface="+mj-lt"/>
              <a:ea typeface="Roboto" pitchFamily="2" charset="0"/>
            </a:endParaRPr>
          </a:p>
        </p:txBody>
      </p:sp>
      <p:sp>
        <p:nvSpPr>
          <p:cNvPr id="18" name="17 CuadroTexto"/>
          <p:cNvSpPr txBox="1"/>
          <p:nvPr/>
        </p:nvSpPr>
        <p:spPr>
          <a:xfrm>
            <a:off x="7380000" y="6299448"/>
            <a:ext cx="1764000" cy="153888"/>
          </a:xfrm>
          <a:prstGeom prst="rect">
            <a:avLst/>
          </a:prstGeom>
          <a:noFill/>
        </p:spPr>
        <p:txBody>
          <a:bodyPr wrap="square" lIns="0" tIns="0" rIns="0" bIns="0" rtlCol="0">
            <a:spAutoFit/>
          </a:bodyPr>
          <a:lstStyle/>
          <a:p>
            <a:pPr algn="r"/>
            <a:r>
              <a:rPr lang="es-ES" sz="1000" b="1" dirty="0" smtClean="0">
                <a:solidFill>
                  <a:schemeClr val="bg1"/>
                </a:solidFill>
                <a:latin typeface="Roboto" pitchFamily="2" charset="0"/>
                <a:ea typeface="Roboto" pitchFamily="2" charset="0"/>
              </a:rPr>
              <a:t>Barcelona </a:t>
            </a:r>
            <a:r>
              <a:rPr lang="es-ES" sz="1000" b="1" dirty="0" smtClean="0">
                <a:solidFill>
                  <a:schemeClr val="bg1"/>
                </a:solidFill>
                <a:latin typeface="+mj-lt"/>
                <a:ea typeface="Roboto" pitchFamily="2" charset="0"/>
              </a:rPr>
              <a:t>2015</a:t>
            </a:r>
            <a:endParaRPr lang="es-ES" sz="1000" b="1" dirty="0">
              <a:solidFill>
                <a:schemeClr val="bg1"/>
              </a:solidFill>
              <a:latin typeface="+mj-lt"/>
              <a:ea typeface="Roboto" pitchFamily="2"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_DOCÈNCIA\TALLER PUc\2015-2016 1QT\FOTOS\aeria ambit punts groc.jpg"/>
          <p:cNvPicPr>
            <a:picLocks noChangeAspect="1" noChangeArrowheads="1"/>
          </p:cNvPicPr>
          <p:nvPr/>
        </p:nvPicPr>
        <p:blipFill>
          <a:blip r:embed="rId2" cstate="print"/>
          <a:srcRect/>
          <a:stretch>
            <a:fillRect/>
          </a:stretch>
        </p:blipFill>
        <p:spPr bwMode="auto">
          <a:xfrm>
            <a:off x="0" y="0"/>
            <a:ext cx="9672751" cy="6876000"/>
          </a:xfrm>
          <a:prstGeom prst="rect">
            <a:avLst/>
          </a:prstGeom>
          <a:noFill/>
        </p:spPr>
      </p:pic>
      <p:sp>
        <p:nvSpPr>
          <p:cNvPr id="7" name="6 CuadroTexto"/>
          <p:cNvSpPr txBox="1"/>
          <p:nvPr/>
        </p:nvSpPr>
        <p:spPr>
          <a:xfrm>
            <a:off x="7380000" y="6659488"/>
            <a:ext cx="1764000" cy="153888"/>
          </a:xfrm>
          <a:prstGeom prst="rect">
            <a:avLst/>
          </a:prstGeom>
          <a:noFill/>
        </p:spPr>
        <p:txBody>
          <a:bodyPr wrap="square" lIns="0" tIns="0" rIns="0" bIns="0" rtlCol="0">
            <a:spAutoFit/>
          </a:bodyPr>
          <a:lstStyle/>
          <a:p>
            <a:pPr algn="r"/>
            <a:r>
              <a:rPr lang="es-ES" sz="1000" b="1" dirty="0" smtClean="0">
                <a:solidFill>
                  <a:schemeClr val="bg1"/>
                </a:solidFill>
                <a:latin typeface="+mj-lt"/>
                <a:ea typeface="Roboto" pitchFamily="2" charset="0"/>
              </a:rPr>
              <a:t>Barcelona 2015</a:t>
            </a:r>
            <a:endParaRPr lang="es-ES" sz="1000" b="1" dirty="0">
              <a:solidFill>
                <a:schemeClr val="bg1"/>
              </a:solidFill>
              <a:latin typeface="+mj-lt"/>
              <a:ea typeface="Roboto" pitchFamily="2" charset="0"/>
            </a:endParaRPr>
          </a:p>
        </p:txBody>
      </p:sp>
      <p:sp>
        <p:nvSpPr>
          <p:cNvPr id="4" name="Rectangle 7"/>
          <p:cNvSpPr>
            <a:spLocks noChangeArrowheads="1"/>
          </p:cNvSpPr>
          <p:nvPr/>
        </p:nvSpPr>
        <p:spPr bwMode="auto">
          <a:xfrm>
            <a:off x="6521944" y="3861048"/>
            <a:ext cx="259238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p>
            <a:pPr algn="r" fontAlgn="base">
              <a:spcBef>
                <a:spcPct val="0"/>
              </a:spcBef>
              <a:spcAft>
                <a:spcPct val="0"/>
              </a:spcAft>
            </a:pPr>
            <a:r>
              <a:rPr lang="it-IT" sz="1400" b="1" dirty="0">
                <a:solidFill>
                  <a:srgbClr val="CCFF33"/>
                </a:solidFill>
              </a:rPr>
              <a:t>Un metaparc metropolità</a:t>
            </a:r>
          </a:p>
          <a:p>
            <a:pPr algn="r" fontAlgn="base">
              <a:spcBef>
                <a:spcPct val="0"/>
              </a:spcBef>
              <a:spcAft>
                <a:spcPct val="0"/>
              </a:spcAft>
            </a:pPr>
            <a:r>
              <a:rPr lang="it-IT" sz="1400" b="1" dirty="0">
                <a:solidFill>
                  <a:srgbClr val="CCFF33"/>
                </a:solidFill>
              </a:rPr>
              <a:t>Una via verda i de mobilitat</a:t>
            </a:r>
          </a:p>
          <a:p>
            <a:pPr algn="r" fontAlgn="base">
              <a:spcBef>
                <a:spcPct val="0"/>
              </a:spcBef>
              <a:spcAft>
                <a:spcPct val="0"/>
              </a:spcAft>
            </a:pPr>
            <a:r>
              <a:rPr lang="it-IT" sz="1400" b="1" dirty="0">
                <a:solidFill>
                  <a:srgbClr val="CCFF33"/>
                </a:solidFill>
              </a:rPr>
              <a:t>Tramvia</a:t>
            </a:r>
          </a:p>
          <a:p>
            <a:pPr algn="r" fontAlgn="base">
              <a:spcBef>
                <a:spcPct val="0"/>
              </a:spcBef>
              <a:spcAft>
                <a:spcPct val="0"/>
              </a:spcAft>
            </a:pPr>
            <a:r>
              <a:rPr lang="it-IT" sz="1400" b="1" dirty="0">
                <a:solidFill>
                  <a:srgbClr val="CCFF33"/>
                </a:solidFill>
              </a:rPr>
              <a:t>People mower</a:t>
            </a:r>
          </a:p>
          <a:p>
            <a:pPr algn="r" fontAlgn="base">
              <a:spcBef>
                <a:spcPct val="0"/>
              </a:spcBef>
              <a:spcAft>
                <a:spcPct val="0"/>
              </a:spcAft>
            </a:pPr>
            <a:r>
              <a:rPr lang="it-IT" sz="1400" b="1" dirty="0">
                <a:solidFill>
                  <a:srgbClr val="CCFF33"/>
                </a:solidFill>
              </a:rPr>
              <a:t>Arquitectures d’equipament</a:t>
            </a:r>
          </a:p>
          <a:p>
            <a:pPr algn="r" fontAlgn="base">
              <a:spcBef>
                <a:spcPct val="0"/>
              </a:spcBef>
              <a:spcAft>
                <a:spcPct val="0"/>
              </a:spcAft>
            </a:pPr>
            <a:r>
              <a:rPr lang="it-IT" sz="1400" b="1" dirty="0">
                <a:solidFill>
                  <a:srgbClr val="CCFF33"/>
                </a:solidFill>
              </a:rPr>
              <a:t>Carrers transversals</a:t>
            </a:r>
          </a:p>
          <a:p>
            <a:pPr algn="r" fontAlgn="base">
              <a:spcBef>
                <a:spcPct val="0"/>
              </a:spcBef>
              <a:spcAft>
                <a:spcPct val="0"/>
              </a:spcAft>
            </a:pPr>
            <a:r>
              <a:rPr lang="it-IT" sz="1400" b="1" dirty="0">
                <a:solidFill>
                  <a:srgbClr val="CCFF33"/>
                </a:solidFill>
              </a:rPr>
              <a:t>Eixos civics</a:t>
            </a:r>
          </a:p>
          <a:p>
            <a:pPr algn="r" fontAlgn="base">
              <a:spcBef>
                <a:spcPct val="0"/>
              </a:spcBef>
              <a:spcAft>
                <a:spcPct val="0"/>
              </a:spcAft>
            </a:pPr>
            <a:r>
              <a:rPr lang="it-IT" sz="1400" b="1" dirty="0">
                <a:solidFill>
                  <a:srgbClr val="CCFF33"/>
                </a:solidFill>
              </a:rPr>
              <a:t>Vies verdes</a:t>
            </a:r>
          </a:p>
          <a:p>
            <a:pPr algn="r" fontAlgn="base">
              <a:spcBef>
                <a:spcPct val="0"/>
              </a:spcBef>
              <a:spcAft>
                <a:spcPct val="0"/>
              </a:spcAft>
            </a:pPr>
            <a:r>
              <a:rPr lang="it-IT" sz="1400" b="1" dirty="0">
                <a:solidFill>
                  <a:srgbClr val="CCFF33"/>
                </a:solidFill>
              </a:rPr>
              <a:t>Places</a:t>
            </a:r>
          </a:p>
          <a:p>
            <a:pPr algn="r" fontAlgn="base">
              <a:spcBef>
                <a:spcPct val="0"/>
              </a:spcBef>
              <a:spcAft>
                <a:spcPct val="0"/>
              </a:spcAft>
            </a:pPr>
            <a:r>
              <a:rPr lang="it-IT" sz="1400" b="1" dirty="0">
                <a:solidFill>
                  <a:srgbClr val="CCFF33"/>
                </a:solidFill>
              </a:rPr>
              <a:t>Centres de barri</a:t>
            </a:r>
          </a:p>
          <a:p>
            <a:pPr algn="r" fontAlgn="base">
              <a:spcBef>
                <a:spcPct val="0"/>
              </a:spcBef>
              <a:spcAft>
                <a:spcPct val="0"/>
              </a:spcAft>
            </a:pPr>
            <a:r>
              <a:rPr lang="it-IT" sz="1400" b="1" dirty="0">
                <a:solidFill>
                  <a:srgbClr val="CCFF33"/>
                </a:solidFill>
              </a:rPr>
              <a:t>Nous eco barris</a:t>
            </a:r>
          </a:p>
          <a:p>
            <a:pPr algn="r" fontAlgn="base">
              <a:spcBef>
                <a:spcPct val="0"/>
              </a:spcBef>
              <a:spcAft>
                <a:spcPct val="0"/>
              </a:spcAft>
            </a:pPr>
            <a:r>
              <a:rPr lang="it-IT" sz="1400" b="1" dirty="0">
                <a:solidFill>
                  <a:srgbClr val="CCFF33"/>
                </a:solidFill>
              </a:rPr>
              <a:t>Peces nodes de ciutat</a:t>
            </a:r>
            <a:endParaRPr lang="es-ES" sz="1400" b="1" dirty="0">
              <a:solidFill>
                <a:srgbClr val="CCFF33"/>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_DOCÈNCIA\TALLER PUc\2015-2016 1QT\FOTOS\vista aeria edificis 4.jpg"/>
          <p:cNvPicPr>
            <a:picLocks noChangeAspect="1" noChangeArrowheads="1"/>
          </p:cNvPicPr>
          <p:nvPr/>
        </p:nvPicPr>
        <p:blipFill>
          <a:blip r:embed="rId2" cstate="print">
            <a:grayscl/>
            <a:lum contrast="-10000"/>
          </a:blip>
          <a:srcRect/>
          <a:stretch>
            <a:fillRect/>
          </a:stretch>
        </p:blipFill>
        <p:spPr bwMode="auto">
          <a:xfrm>
            <a:off x="0" y="0"/>
            <a:ext cx="9672751" cy="6876000"/>
          </a:xfrm>
          <a:prstGeom prst="rect">
            <a:avLst/>
          </a:prstGeom>
          <a:noFill/>
        </p:spPr>
      </p:pic>
      <p:sp>
        <p:nvSpPr>
          <p:cNvPr id="15" name="14 Elipse"/>
          <p:cNvSpPr/>
          <p:nvPr/>
        </p:nvSpPr>
        <p:spPr>
          <a:xfrm>
            <a:off x="1619672" y="2780928"/>
            <a:ext cx="504056" cy="504056"/>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2051720" y="2996952"/>
            <a:ext cx="432048" cy="432048"/>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935664" y="2924944"/>
            <a:ext cx="612000" cy="138499"/>
          </a:xfrm>
          <a:prstGeom prst="rect">
            <a:avLst/>
          </a:prstGeom>
          <a:solidFill>
            <a:srgbClr val="C4E422">
              <a:alpha val="40000"/>
            </a:srgbClr>
          </a:solidFill>
        </p:spPr>
        <p:txBody>
          <a:bodyPr wrap="square" lIns="0" tIns="0" rIns="0" bIns="0" rtlCol="0">
            <a:spAutoFit/>
          </a:bodyPr>
          <a:lstStyle/>
          <a:p>
            <a:pPr algn="r"/>
            <a:r>
              <a:rPr lang="es-ES" sz="900" b="1" dirty="0" err="1" smtClean="0">
                <a:ea typeface="Roboto" pitchFamily="2" charset="0"/>
              </a:rPr>
              <a:t>Drassanes</a:t>
            </a:r>
            <a:endParaRPr lang="es-ES" sz="900" b="1" dirty="0">
              <a:ea typeface="Roboto" pitchFamily="2" charset="0"/>
            </a:endParaRPr>
          </a:p>
        </p:txBody>
      </p:sp>
      <p:sp>
        <p:nvSpPr>
          <p:cNvPr id="18" name="17 CuadroTexto"/>
          <p:cNvSpPr txBox="1"/>
          <p:nvPr/>
        </p:nvSpPr>
        <p:spPr>
          <a:xfrm>
            <a:off x="2555776" y="3140968"/>
            <a:ext cx="396000" cy="138499"/>
          </a:xfrm>
          <a:prstGeom prst="rect">
            <a:avLst/>
          </a:prstGeom>
          <a:solidFill>
            <a:srgbClr val="C4E422">
              <a:alpha val="40000"/>
            </a:srgbClr>
          </a:solidFill>
        </p:spPr>
        <p:txBody>
          <a:bodyPr wrap="square" lIns="0" tIns="0" rIns="0" bIns="0" rtlCol="0">
            <a:spAutoFit/>
          </a:bodyPr>
          <a:lstStyle/>
          <a:p>
            <a:r>
              <a:rPr lang="es-ES" sz="900" b="1" dirty="0" err="1" smtClean="0">
                <a:ea typeface="Roboto" pitchFamily="2" charset="0"/>
              </a:rPr>
              <a:t>Duana</a:t>
            </a:r>
            <a:endParaRPr lang="es-ES" sz="900" b="1" dirty="0">
              <a:ea typeface="Roboto" pitchFamily="2" charset="0"/>
            </a:endParaRPr>
          </a:p>
        </p:txBody>
      </p:sp>
      <p:sp>
        <p:nvSpPr>
          <p:cNvPr id="19" name="18 Elipse"/>
          <p:cNvSpPr/>
          <p:nvPr/>
        </p:nvSpPr>
        <p:spPr>
          <a:xfrm>
            <a:off x="2051720" y="2348880"/>
            <a:ext cx="504056" cy="504056"/>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CuadroTexto"/>
          <p:cNvSpPr txBox="1"/>
          <p:nvPr/>
        </p:nvSpPr>
        <p:spPr>
          <a:xfrm>
            <a:off x="827584" y="2420888"/>
            <a:ext cx="1188000" cy="138499"/>
          </a:xfrm>
          <a:prstGeom prst="rect">
            <a:avLst/>
          </a:prstGeom>
          <a:solidFill>
            <a:srgbClr val="C4E422">
              <a:alpha val="40000"/>
            </a:srgbClr>
          </a:solidFill>
        </p:spPr>
        <p:txBody>
          <a:bodyPr wrap="square" lIns="0" tIns="0" rIns="0" bIns="0" rtlCol="0">
            <a:spAutoFit/>
          </a:bodyPr>
          <a:lstStyle/>
          <a:p>
            <a:pPr algn="r"/>
            <a:r>
              <a:rPr lang="es-ES" sz="900" b="1" dirty="0" err="1" smtClean="0">
                <a:ea typeface="Roboto" pitchFamily="2" charset="0"/>
              </a:rPr>
              <a:t>Comandància</a:t>
            </a:r>
            <a:r>
              <a:rPr lang="es-ES" sz="900" b="1" dirty="0" smtClean="0">
                <a:ea typeface="Roboto" pitchFamily="2" charset="0"/>
              </a:rPr>
              <a:t> Militar</a:t>
            </a:r>
            <a:endParaRPr lang="es-ES" sz="900" b="1" dirty="0">
              <a:ea typeface="Roboto" pitchFamily="2" charset="0"/>
            </a:endParaRPr>
          </a:p>
        </p:txBody>
      </p:sp>
      <p:sp>
        <p:nvSpPr>
          <p:cNvPr id="21" name="20 Elipse"/>
          <p:cNvSpPr/>
          <p:nvPr/>
        </p:nvSpPr>
        <p:spPr>
          <a:xfrm>
            <a:off x="2483768" y="2132856"/>
            <a:ext cx="360040" cy="360040"/>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CuadroTexto"/>
          <p:cNvSpPr txBox="1"/>
          <p:nvPr/>
        </p:nvSpPr>
        <p:spPr>
          <a:xfrm>
            <a:off x="1475768" y="2060848"/>
            <a:ext cx="1008000" cy="138499"/>
          </a:xfrm>
          <a:prstGeom prst="rect">
            <a:avLst/>
          </a:prstGeom>
          <a:solidFill>
            <a:srgbClr val="C4E422">
              <a:alpha val="40000"/>
            </a:srgbClr>
          </a:solidFill>
        </p:spPr>
        <p:txBody>
          <a:bodyPr wrap="square" lIns="0" tIns="0" rIns="0" bIns="0" rtlCol="0">
            <a:spAutoFit/>
          </a:bodyPr>
          <a:lstStyle/>
          <a:p>
            <a:pPr algn="r"/>
            <a:r>
              <a:rPr lang="es-ES" sz="900" b="1" dirty="0" err="1" smtClean="0">
                <a:ea typeface="Roboto" pitchFamily="2" charset="0"/>
              </a:rPr>
              <a:t>Capitania</a:t>
            </a:r>
            <a:r>
              <a:rPr lang="es-ES" sz="900" b="1" dirty="0" smtClean="0">
                <a:ea typeface="Roboto" pitchFamily="2" charset="0"/>
              </a:rPr>
              <a:t> General</a:t>
            </a:r>
            <a:endParaRPr lang="es-ES" sz="900" b="1" dirty="0">
              <a:ea typeface="Roboto" pitchFamily="2" charset="0"/>
            </a:endParaRPr>
          </a:p>
        </p:txBody>
      </p:sp>
      <p:sp>
        <p:nvSpPr>
          <p:cNvPr id="23" name="22 Elipse"/>
          <p:cNvSpPr/>
          <p:nvPr/>
        </p:nvSpPr>
        <p:spPr>
          <a:xfrm>
            <a:off x="2627784" y="1700808"/>
            <a:ext cx="360040" cy="360040"/>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CuadroTexto"/>
          <p:cNvSpPr txBox="1"/>
          <p:nvPr/>
        </p:nvSpPr>
        <p:spPr>
          <a:xfrm>
            <a:off x="2087776" y="1772816"/>
            <a:ext cx="468000" cy="138499"/>
          </a:xfrm>
          <a:prstGeom prst="rect">
            <a:avLst/>
          </a:prstGeom>
          <a:solidFill>
            <a:srgbClr val="C4E422">
              <a:alpha val="40000"/>
            </a:srgbClr>
          </a:solidFill>
        </p:spPr>
        <p:txBody>
          <a:bodyPr wrap="square" lIns="0" tIns="0" rIns="0" bIns="0" rtlCol="0">
            <a:spAutoFit/>
          </a:bodyPr>
          <a:lstStyle/>
          <a:p>
            <a:pPr algn="r"/>
            <a:r>
              <a:rPr lang="es-ES" sz="900" b="1" dirty="0" err="1" smtClean="0">
                <a:ea typeface="Roboto" pitchFamily="2" charset="0"/>
              </a:rPr>
              <a:t>Correus</a:t>
            </a:r>
            <a:endParaRPr lang="es-ES" sz="900" b="1" dirty="0">
              <a:ea typeface="Roboto" pitchFamily="2" charset="0"/>
            </a:endParaRPr>
          </a:p>
        </p:txBody>
      </p:sp>
      <p:sp>
        <p:nvSpPr>
          <p:cNvPr id="25" name="24 Elipse"/>
          <p:cNvSpPr/>
          <p:nvPr/>
        </p:nvSpPr>
        <p:spPr>
          <a:xfrm>
            <a:off x="2987824" y="1628800"/>
            <a:ext cx="360040" cy="360040"/>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CuadroTexto"/>
          <p:cNvSpPr txBox="1"/>
          <p:nvPr/>
        </p:nvSpPr>
        <p:spPr>
          <a:xfrm>
            <a:off x="2771800" y="1484784"/>
            <a:ext cx="324000" cy="138499"/>
          </a:xfrm>
          <a:prstGeom prst="rect">
            <a:avLst/>
          </a:prstGeom>
          <a:solidFill>
            <a:srgbClr val="C4E422">
              <a:alpha val="40000"/>
            </a:srgbClr>
          </a:solidFill>
        </p:spPr>
        <p:txBody>
          <a:bodyPr wrap="square" lIns="0" tIns="0" rIns="0" bIns="0" rtlCol="0">
            <a:spAutoFit/>
          </a:bodyPr>
          <a:lstStyle/>
          <a:p>
            <a:pPr algn="r"/>
            <a:r>
              <a:rPr lang="es-ES" sz="900" b="1" dirty="0" err="1" smtClean="0">
                <a:ea typeface="Roboto" pitchFamily="2" charset="0"/>
              </a:rPr>
              <a:t>Llotja</a:t>
            </a:r>
            <a:endParaRPr lang="es-ES" sz="900" b="1" dirty="0">
              <a:ea typeface="Roboto" pitchFamily="2" charset="0"/>
            </a:endParaRPr>
          </a:p>
        </p:txBody>
      </p:sp>
      <p:sp>
        <p:nvSpPr>
          <p:cNvPr id="27" name="26 Elipse"/>
          <p:cNvSpPr/>
          <p:nvPr/>
        </p:nvSpPr>
        <p:spPr>
          <a:xfrm>
            <a:off x="3347864" y="1700808"/>
            <a:ext cx="288032" cy="288032"/>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CuadroTexto"/>
          <p:cNvSpPr txBox="1"/>
          <p:nvPr/>
        </p:nvSpPr>
        <p:spPr>
          <a:xfrm>
            <a:off x="3707904" y="1772816"/>
            <a:ext cx="1044000" cy="138499"/>
          </a:xfrm>
          <a:prstGeom prst="rect">
            <a:avLst/>
          </a:prstGeom>
          <a:solidFill>
            <a:srgbClr val="C4E422">
              <a:alpha val="40000"/>
            </a:srgbClr>
          </a:solidFill>
        </p:spPr>
        <p:txBody>
          <a:bodyPr wrap="square" lIns="0" tIns="0" rIns="0" bIns="0" rtlCol="0">
            <a:spAutoFit/>
          </a:bodyPr>
          <a:lstStyle/>
          <a:p>
            <a:r>
              <a:rPr lang="es-ES" sz="900" b="1" dirty="0" err="1" smtClean="0">
                <a:ea typeface="Roboto" pitchFamily="2" charset="0"/>
              </a:rPr>
              <a:t>Escola</a:t>
            </a:r>
            <a:r>
              <a:rPr lang="es-ES" sz="900" b="1" dirty="0" smtClean="0">
                <a:ea typeface="Roboto" pitchFamily="2" charset="0"/>
              </a:rPr>
              <a:t> de </a:t>
            </a:r>
            <a:r>
              <a:rPr lang="es-ES" sz="900" b="1" dirty="0" err="1" smtClean="0">
                <a:ea typeface="Roboto" pitchFamily="2" charset="0"/>
              </a:rPr>
              <a:t>Nàutica</a:t>
            </a:r>
            <a:endParaRPr lang="es-ES" sz="900" b="1" dirty="0">
              <a:ea typeface="Roboto" pitchFamily="2" charset="0"/>
            </a:endParaRPr>
          </a:p>
        </p:txBody>
      </p:sp>
      <p:sp>
        <p:nvSpPr>
          <p:cNvPr id="29" name="28 Elipse"/>
          <p:cNvSpPr/>
          <p:nvPr/>
        </p:nvSpPr>
        <p:spPr>
          <a:xfrm>
            <a:off x="3707904" y="1268760"/>
            <a:ext cx="360040" cy="360040"/>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CuadroTexto"/>
          <p:cNvSpPr txBox="1"/>
          <p:nvPr/>
        </p:nvSpPr>
        <p:spPr>
          <a:xfrm>
            <a:off x="4067944" y="1412776"/>
            <a:ext cx="1008000" cy="138499"/>
          </a:xfrm>
          <a:prstGeom prst="rect">
            <a:avLst/>
          </a:prstGeom>
          <a:solidFill>
            <a:srgbClr val="C4E422">
              <a:alpha val="40000"/>
            </a:srgbClr>
          </a:solidFill>
        </p:spPr>
        <p:txBody>
          <a:bodyPr wrap="square" lIns="0" tIns="0" rIns="0" bIns="0" rtlCol="0">
            <a:spAutoFit/>
          </a:bodyPr>
          <a:lstStyle/>
          <a:p>
            <a:r>
              <a:rPr lang="es-ES" sz="900" b="1" dirty="0" err="1" smtClean="0">
                <a:ea typeface="Roboto" pitchFamily="2" charset="0"/>
              </a:rPr>
              <a:t>Estació</a:t>
            </a:r>
            <a:r>
              <a:rPr lang="es-ES" sz="900" b="1" dirty="0" smtClean="0">
                <a:ea typeface="Roboto" pitchFamily="2" charset="0"/>
              </a:rPr>
              <a:t> de </a:t>
            </a:r>
            <a:r>
              <a:rPr lang="es-ES" sz="900" b="1" dirty="0" err="1" smtClean="0">
                <a:ea typeface="Roboto" pitchFamily="2" charset="0"/>
              </a:rPr>
              <a:t>França</a:t>
            </a:r>
            <a:endParaRPr lang="es-ES" sz="900" b="1" dirty="0">
              <a:ea typeface="Roboto" pitchFamily="2" charset="0"/>
            </a:endParaRPr>
          </a:p>
        </p:txBody>
      </p:sp>
      <p:sp>
        <p:nvSpPr>
          <p:cNvPr id="31" name="30 Elipse"/>
          <p:cNvSpPr/>
          <p:nvPr/>
        </p:nvSpPr>
        <p:spPr>
          <a:xfrm>
            <a:off x="3491880" y="1988840"/>
            <a:ext cx="432048" cy="432048"/>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CuadroTexto"/>
          <p:cNvSpPr txBox="1"/>
          <p:nvPr/>
        </p:nvSpPr>
        <p:spPr>
          <a:xfrm>
            <a:off x="3923928" y="2132856"/>
            <a:ext cx="1764000" cy="138499"/>
          </a:xfrm>
          <a:prstGeom prst="rect">
            <a:avLst/>
          </a:prstGeom>
          <a:solidFill>
            <a:srgbClr val="C4E422">
              <a:alpha val="40000"/>
            </a:srgbClr>
          </a:solidFill>
        </p:spPr>
        <p:txBody>
          <a:bodyPr wrap="square" lIns="0" tIns="0" rIns="0" bIns="0" rtlCol="0">
            <a:spAutoFit/>
          </a:bodyPr>
          <a:lstStyle/>
          <a:p>
            <a:r>
              <a:rPr lang="es-ES" sz="900" b="1" dirty="0" err="1" smtClean="0">
                <a:ea typeface="Roboto" pitchFamily="2" charset="0"/>
              </a:rPr>
              <a:t>Museu</a:t>
            </a:r>
            <a:r>
              <a:rPr lang="es-ES" sz="900" b="1" dirty="0" smtClean="0">
                <a:ea typeface="Roboto" pitchFamily="2" charset="0"/>
              </a:rPr>
              <a:t> </a:t>
            </a:r>
            <a:r>
              <a:rPr lang="es-ES" sz="900" b="1" dirty="0" err="1" smtClean="0">
                <a:ea typeface="Roboto" pitchFamily="2" charset="0"/>
              </a:rPr>
              <a:t>d’Història</a:t>
            </a:r>
            <a:r>
              <a:rPr lang="es-ES" sz="900" b="1" dirty="0" smtClean="0">
                <a:ea typeface="Roboto" pitchFamily="2" charset="0"/>
              </a:rPr>
              <a:t> de Catalunya</a:t>
            </a:r>
            <a:endParaRPr lang="es-ES" sz="900" b="1" dirty="0">
              <a:ea typeface="Roboto" pitchFamily="2" charset="0"/>
            </a:endParaRPr>
          </a:p>
        </p:txBody>
      </p:sp>
      <p:sp>
        <p:nvSpPr>
          <p:cNvPr id="33" name="32 Elipse"/>
          <p:cNvSpPr/>
          <p:nvPr/>
        </p:nvSpPr>
        <p:spPr>
          <a:xfrm>
            <a:off x="3635896" y="980728"/>
            <a:ext cx="288032" cy="288032"/>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Elipse"/>
          <p:cNvSpPr/>
          <p:nvPr/>
        </p:nvSpPr>
        <p:spPr>
          <a:xfrm>
            <a:off x="3347864" y="836712"/>
            <a:ext cx="288032" cy="288032"/>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Elipse"/>
          <p:cNvSpPr/>
          <p:nvPr/>
        </p:nvSpPr>
        <p:spPr>
          <a:xfrm>
            <a:off x="3203848" y="548680"/>
            <a:ext cx="288032" cy="288032"/>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Elipse"/>
          <p:cNvSpPr/>
          <p:nvPr/>
        </p:nvSpPr>
        <p:spPr>
          <a:xfrm>
            <a:off x="2799184" y="36000"/>
            <a:ext cx="404664" cy="404664"/>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CuadroTexto"/>
          <p:cNvSpPr txBox="1"/>
          <p:nvPr/>
        </p:nvSpPr>
        <p:spPr>
          <a:xfrm>
            <a:off x="3995936" y="1052736"/>
            <a:ext cx="576000" cy="138499"/>
          </a:xfrm>
          <a:prstGeom prst="rect">
            <a:avLst/>
          </a:prstGeom>
          <a:solidFill>
            <a:srgbClr val="C4E422">
              <a:alpha val="40000"/>
            </a:srgbClr>
          </a:solidFill>
        </p:spPr>
        <p:txBody>
          <a:bodyPr wrap="square" lIns="0" tIns="0" rIns="0" bIns="0" rtlCol="0">
            <a:spAutoFit/>
          </a:bodyPr>
          <a:lstStyle/>
          <a:p>
            <a:r>
              <a:rPr lang="es-ES" sz="900" b="1" dirty="0" err="1" smtClean="0">
                <a:ea typeface="Roboto" pitchFamily="2" charset="0"/>
              </a:rPr>
              <a:t>Umbracle</a:t>
            </a:r>
            <a:endParaRPr lang="es-ES" sz="900" b="1" dirty="0">
              <a:ea typeface="Roboto" pitchFamily="2" charset="0"/>
            </a:endParaRPr>
          </a:p>
        </p:txBody>
      </p:sp>
      <p:sp>
        <p:nvSpPr>
          <p:cNvPr id="40" name="39 CuadroTexto"/>
          <p:cNvSpPr txBox="1"/>
          <p:nvPr/>
        </p:nvSpPr>
        <p:spPr>
          <a:xfrm>
            <a:off x="3635896" y="764704"/>
            <a:ext cx="612000" cy="138499"/>
          </a:xfrm>
          <a:prstGeom prst="rect">
            <a:avLst/>
          </a:prstGeom>
          <a:solidFill>
            <a:srgbClr val="C4E422">
              <a:alpha val="40000"/>
            </a:srgbClr>
          </a:solidFill>
        </p:spPr>
        <p:txBody>
          <a:bodyPr wrap="square" lIns="0" tIns="0" rIns="0" bIns="0" rtlCol="0">
            <a:spAutoFit/>
          </a:bodyPr>
          <a:lstStyle/>
          <a:p>
            <a:r>
              <a:rPr lang="es-ES" sz="900" b="1" dirty="0" err="1" smtClean="0">
                <a:ea typeface="Roboto" pitchFamily="2" charset="0"/>
              </a:rPr>
              <a:t>Hivernacle</a:t>
            </a:r>
            <a:endParaRPr lang="es-ES" sz="900" b="1" dirty="0">
              <a:ea typeface="Roboto" pitchFamily="2" charset="0"/>
            </a:endParaRPr>
          </a:p>
        </p:txBody>
      </p:sp>
      <p:sp>
        <p:nvSpPr>
          <p:cNvPr id="41" name="40 CuadroTexto"/>
          <p:cNvSpPr txBox="1"/>
          <p:nvPr/>
        </p:nvSpPr>
        <p:spPr>
          <a:xfrm>
            <a:off x="3563888" y="548680"/>
            <a:ext cx="1620000" cy="154800"/>
          </a:xfrm>
          <a:prstGeom prst="rect">
            <a:avLst/>
          </a:prstGeom>
          <a:solidFill>
            <a:srgbClr val="C4E422">
              <a:alpha val="40000"/>
            </a:srgbClr>
          </a:solidFill>
        </p:spPr>
        <p:txBody>
          <a:bodyPr wrap="square" lIns="0" tIns="0" rIns="0" bIns="0" rtlCol="0">
            <a:spAutoFit/>
          </a:bodyPr>
          <a:lstStyle/>
          <a:p>
            <a:r>
              <a:rPr lang="es-ES" sz="1000" b="1" dirty="0" err="1" smtClean="0">
                <a:latin typeface="Roboto" pitchFamily="2" charset="0"/>
                <a:ea typeface="Roboto" pitchFamily="2" charset="0"/>
              </a:rPr>
              <a:t>Museu</a:t>
            </a:r>
            <a:r>
              <a:rPr lang="es-ES" sz="1000" b="1" dirty="0" smtClean="0">
                <a:latin typeface="Roboto" pitchFamily="2" charset="0"/>
                <a:ea typeface="Roboto" pitchFamily="2" charset="0"/>
              </a:rPr>
              <a:t> de </a:t>
            </a:r>
            <a:r>
              <a:rPr lang="es-ES" sz="1000" b="1" dirty="0" err="1" smtClean="0">
                <a:latin typeface="Roboto" pitchFamily="2" charset="0"/>
                <a:ea typeface="Roboto" pitchFamily="2" charset="0"/>
              </a:rPr>
              <a:t>Ciències</a:t>
            </a:r>
            <a:r>
              <a:rPr lang="es-ES" sz="1000" b="1" dirty="0" smtClean="0">
                <a:latin typeface="Roboto" pitchFamily="2" charset="0"/>
                <a:ea typeface="Roboto" pitchFamily="2" charset="0"/>
              </a:rPr>
              <a:t> </a:t>
            </a:r>
            <a:r>
              <a:rPr lang="es-ES" sz="1000" b="1" dirty="0" err="1" smtClean="0">
                <a:latin typeface="Roboto" pitchFamily="2" charset="0"/>
                <a:ea typeface="Roboto" pitchFamily="2" charset="0"/>
              </a:rPr>
              <a:t>Naturals</a:t>
            </a:r>
            <a:endParaRPr lang="es-ES" sz="1000" b="1" dirty="0">
              <a:latin typeface="Roboto" pitchFamily="2" charset="0"/>
              <a:ea typeface="Roboto" pitchFamily="2" charset="0"/>
            </a:endParaRPr>
          </a:p>
        </p:txBody>
      </p:sp>
      <p:sp>
        <p:nvSpPr>
          <p:cNvPr id="42" name="41 CuadroTexto"/>
          <p:cNvSpPr txBox="1"/>
          <p:nvPr/>
        </p:nvSpPr>
        <p:spPr>
          <a:xfrm>
            <a:off x="1763688" y="188640"/>
            <a:ext cx="1008000" cy="138499"/>
          </a:xfrm>
          <a:prstGeom prst="rect">
            <a:avLst/>
          </a:prstGeom>
          <a:solidFill>
            <a:srgbClr val="C4E422">
              <a:alpha val="40000"/>
            </a:srgbClr>
          </a:solidFill>
        </p:spPr>
        <p:txBody>
          <a:bodyPr wrap="square" lIns="0" tIns="0" rIns="0" bIns="0" rtlCol="0">
            <a:spAutoFit/>
          </a:bodyPr>
          <a:lstStyle/>
          <a:p>
            <a:pPr algn="r"/>
            <a:r>
              <a:rPr lang="es-ES" sz="900" b="1" dirty="0" err="1" smtClean="0">
                <a:ea typeface="Roboto" pitchFamily="2" charset="0"/>
              </a:rPr>
              <a:t>Palau</a:t>
            </a:r>
            <a:r>
              <a:rPr lang="es-ES" sz="900" b="1" dirty="0" smtClean="0">
                <a:ea typeface="Roboto" pitchFamily="2" charset="0"/>
              </a:rPr>
              <a:t> de </a:t>
            </a:r>
            <a:r>
              <a:rPr lang="es-ES" sz="900" b="1" dirty="0" err="1" smtClean="0">
                <a:ea typeface="Roboto" pitchFamily="2" charset="0"/>
              </a:rPr>
              <a:t>Justícia</a:t>
            </a:r>
            <a:endParaRPr lang="es-ES" sz="900" b="1" dirty="0">
              <a:ea typeface="Roboto" pitchFamily="2" charset="0"/>
            </a:endParaRPr>
          </a:p>
        </p:txBody>
      </p:sp>
      <p:sp>
        <p:nvSpPr>
          <p:cNvPr id="43" name="42 Elipse"/>
          <p:cNvSpPr/>
          <p:nvPr/>
        </p:nvSpPr>
        <p:spPr>
          <a:xfrm>
            <a:off x="3419872" y="1412776"/>
            <a:ext cx="288032" cy="288032"/>
          </a:xfrm>
          <a:prstGeom prst="ellipse">
            <a:avLst/>
          </a:prstGeom>
          <a:noFill/>
          <a:ln w="31750">
            <a:solidFill>
              <a:srgbClr val="C4E42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43 CuadroTexto"/>
          <p:cNvSpPr txBox="1"/>
          <p:nvPr/>
        </p:nvSpPr>
        <p:spPr>
          <a:xfrm>
            <a:off x="2195736" y="1268760"/>
            <a:ext cx="1224000" cy="138499"/>
          </a:xfrm>
          <a:prstGeom prst="rect">
            <a:avLst/>
          </a:prstGeom>
          <a:solidFill>
            <a:srgbClr val="C4E422">
              <a:alpha val="40000"/>
            </a:srgbClr>
          </a:solidFill>
        </p:spPr>
        <p:txBody>
          <a:bodyPr wrap="square" lIns="0" tIns="0" rIns="0" bIns="0" rtlCol="0">
            <a:spAutoFit/>
          </a:bodyPr>
          <a:lstStyle/>
          <a:p>
            <a:pPr algn="r"/>
            <a:r>
              <a:rPr lang="es-ES" sz="900" b="1" dirty="0" err="1" smtClean="0">
                <a:ea typeface="Roboto" pitchFamily="2" charset="0"/>
              </a:rPr>
              <a:t>Delegació</a:t>
            </a:r>
            <a:r>
              <a:rPr lang="es-ES" sz="900" b="1" dirty="0" smtClean="0">
                <a:ea typeface="Roboto" pitchFamily="2" charset="0"/>
              </a:rPr>
              <a:t> del </a:t>
            </a:r>
            <a:r>
              <a:rPr lang="es-ES" sz="900" b="1" dirty="0" err="1" smtClean="0">
                <a:ea typeface="Roboto" pitchFamily="2" charset="0"/>
              </a:rPr>
              <a:t>Govern</a:t>
            </a:r>
            <a:endParaRPr lang="es-ES" sz="900" b="1" dirty="0">
              <a:ea typeface="Roboto" pitchFamily="2" charset="0"/>
            </a:endParaRPr>
          </a:p>
        </p:txBody>
      </p:sp>
      <p:sp>
        <p:nvSpPr>
          <p:cNvPr id="45" name="44 CuadroTexto"/>
          <p:cNvSpPr txBox="1"/>
          <p:nvPr/>
        </p:nvSpPr>
        <p:spPr>
          <a:xfrm>
            <a:off x="7380000" y="6659488"/>
            <a:ext cx="1764000" cy="153888"/>
          </a:xfrm>
          <a:prstGeom prst="rect">
            <a:avLst/>
          </a:prstGeom>
          <a:noFill/>
        </p:spPr>
        <p:txBody>
          <a:bodyPr wrap="square" lIns="0" tIns="0" rIns="0" bIns="0" rtlCol="0">
            <a:spAutoFit/>
          </a:bodyPr>
          <a:lstStyle/>
          <a:p>
            <a:pPr algn="r"/>
            <a:r>
              <a:rPr lang="es-ES" sz="1000" b="1" dirty="0" smtClean="0">
                <a:solidFill>
                  <a:schemeClr val="bg1"/>
                </a:solidFill>
                <a:latin typeface="Roboto" pitchFamily="2" charset="0"/>
                <a:ea typeface="Roboto" pitchFamily="2" charset="0"/>
              </a:rPr>
              <a:t>Barcelona </a:t>
            </a:r>
            <a:r>
              <a:rPr lang="es-ES" sz="1000" b="1" dirty="0" smtClean="0">
                <a:solidFill>
                  <a:schemeClr val="bg1"/>
                </a:solidFill>
                <a:ea typeface="Roboto" pitchFamily="2" charset="0"/>
              </a:rPr>
              <a:t>2015</a:t>
            </a:r>
            <a:endParaRPr lang="es-ES" sz="1000" b="1" dirty="0">
              <a:solidFill>
                <a:schemeClr val="bg1"/>
              </a:solidFill>
              <a:ea typeface="Roboto" pitchFamily="2"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illa santa maria dell neve en via ghibeli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9" y="1658452"/>
            <a:ext cx="4420096" cy="3480826"/>
          </a:xfrm>
          <a:prstGeom prst="rect">
            <a:avLst/>
          </a:prstGeom>
        </p:spPr>
      </p:pic>
      <p:pic>
        <p:nvPicPr>
          <p:cNvPr id="3" name="Imagen 2" descr="1471930_10202640894413765_1237097070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965" y="1700808"/>
            <a:ext cx="4644008" cy="3483006"/>
          </a:xfrm>
          <a:prstGeom prst="rect">
            <a:avLst/>
          </a:prstGeom>
        </p:spPr>
      </p:pic>
    </p:spTree>
    <p:extLst>
      <p:ext uri="{BB962C8B-B14F-4D97-AF65-F5344CB8AC3E}">
        <p14:creationId xmlns:p14="http://schemas.microsoft.com/office/powerpoint/2010/main" val="559529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6100" y="3933056"/>
            <a:ext cx="3517900" cy="2311400"/>
          </a:xfrm>
          <a:prstGeom prst="rect">
            <a:avLst/>
          </a:prstGeom>
        </p:spPr>
      </p:pic>
      <p:pic>
        <p:nvPicPr>
          <p:cNvPr id="3" name="Imagen 2" descr="images-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0" y="836712"/>
            <a:ext cx="3492500" cy="2324100"/>
          </a:xfrm>
          <a:prstGeom prst="rect">
            <a:avLst/>
          </a:prstGeom>
        </p:spPr>
      </p:pic>
      <p:pic>
        <p:nvPicPr>
          <p:cNvPr id="4" name="Imagen 3" descr="Unknow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1" y="836712"/>
            <a:ext cx="3743611" cy="2376264"/>
          </a:xfrm>
          <a:prstGeom prst="rect">
            <a:avLst/>
          </a:prstGeom>
        </p:spPr>
      </p:pic>
      <p:pic>
        <p:nvPicPr>
          <p:cNvPr id="5" name="Imagen 4"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712" y="3933056"/>
            <a:ext cx="3492500" cy="2324100"/>
          </a:xfrm>
          <a:prstGeom prst="rect">
            <a:avLst/>
          </a:prstGeom>
        </p:spPr>
      </p:pic>
    </p:spTree>
    <p:extLst>
      <p:ext uri="{BB962C8B-B14F-4D97-AF65-F5344CB8AC3E}">
        <p14:creationId xmlns:p14="http://schemas.microsoft.com/office/powerpoint/2010/main" val="898959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1" name="Picture 9" descr="F:\_DOCÈNCIA\TALLER PUc\2015-2016 1QT\CARTOGRAFIA\mapes v2 1.jpg"/>
          <p:cNvPicPr>
            <a:picLocks noChangeAspect="1" noChangeArrowheads="1"/>
          </p:cNvPicPr>
          <p:nvPr/>
        </p:nvPicPr>
        <p:blipFill>
          <a:blip r:embed="rId2" cstate="print"/>
          <a:srcRect/>
          <a:stretch>
            <a:fillRect/>
          </a:stretch>
        </p:blipFill>
        <p:spPr bwMode="auto">
          <a:xfrm>
            <a:off x="0" y="144000"/>
            <a:ext cx="9144000" cy="3206286"/>
          </a:xfrm>
          <a:prstGeom prst="rect">
            <a:avLst/>
          </a:prstGeom>
          <a:noFill/>
        </p:spPr>
      </p:pic>
      <p:pic>
        <p:nvPicPr>
          <p:cNvPr id="8202" name="Picture 10" descr="F:\_DOCÈNCIA\TALLER PUc\2015-2016 1QT\CARTOGRAFIA\mapes v2 4.jpg"/>
          <p:cNvPicPr>
            <a:picLocks noChangeAspect="1" noChangeArrowheads="1"/>
          </p:cNvPicPr>
          <p:nvPr/>
        </p:nvPicPr>
        <p:blipFill>
          <a:blip r:embed="rId3" cstate="print"/>
          <a:srcRect/>
          <a:stretch>
            <a:fillRect/>
          </a:stretch>
        </p:blipFill>
        <p:spPr bwMode="auto">
          <a:xfrm>
            <a:off x="0" y="3492000"/>
            <a:ext cx="9144000" cy="3206286"/>
          </a:xfrm>
          <a:prstGeom prst="rect">
            <a:avLst/>
          </a:prstGeom>
          <a:noFill/>
        </p:spPr>
      </p:pic>
      <p:sp>
        <p:nvSpPr>
          <p:cNvPr id="14" name="13 CuadroTexto"/>
          <p:cNvSpPr txBox="1"/>
          <p:nvPr/>
        </p:nvSpPr>
        <p:spPr>
          <a:xfrm>
            <a:off x="7380000" y="3168000"/>
            <a:ext cx="1764000" cy="153888"/>
          </a:xfrm>
          <a:prstGeom prst="rect">
            <a:avLst/>
          </a:prstGeom>
          <a:noFill/>
        </p:spPr>
        <p:txBody>
          <a:bodyPr wrap="square" lIns="0" tIns="0" rIns="0" bIns="0" rtlCol="0">
            <a:spAutoFit/>
          </a:bodyPr>
          <a:lstStyle/>
          <a:p>
            <a:pPr algn="r"/>
            <a:r>
              <a:rPr lang="es-ES" sz="1000" b="1" dirty="0" smtClean="0">
                <a:solidFill>
                  <a:schemeClr val="bg1"/>
                </a:solidFill>
                <a:ea typeface="Roboto" pitchFamily="2" charset="0"/>
              </a:rPr>
              <a:t>Barcelona 2015</a:t>
            </a:r>
            <a:endParaRPr lang="es-ES" sz="1000" b="1" dirty="0">
              <a:solidFill>
                <a:schemeClr val="bg1"/>
              </a:solidFill>
              <a:ea typeface="Roboto" pitchFamily="2" charset="0"/>
            </a:endParaRPr>
          </a:p>
        </p:txBody>
      </p:sp>
      <p:sp>
        <p:nvSpPr>
          <p:cNvPr id="15" name="14 CuadroTexto"/>
          <p:cNvSpPr txBox="1"/>
          <p:nvPr/>
        </p:nvSpPr>
        <p:spPr>
          <a:xfrm>
            <a:off x="7380000" y="6525344"/>
            <a:ext cx="1764000" cy="153888"/>
          </a:xfrm>
          <a:prstGeom prst="rect">
            <a:avLst/>
          </a:prstGeom>
          <a:noFill/>
        </p:spPr>
        <p:txBody>
          <a:bodyPr wrap="square" lIns="0" tIns="0" rIns="0" bIns="0" rtlCol="0">
            <a:spAutoFit/>
          </a:bodyPr>
          <a:lstStyle/>
          <a:p>
            <a:pPr algn="r"/>
            <a:r>
              <a:rPr lang="es-ES" sz="1000" b="1" dirty="0" err="1" smtClean="0">
                <a:ea typeface="Roboto" pitchFamily="2" charset="0"/>
              </a:rPr>
              <a:t>Plànol</a:t>
            </a:r>
            <a:r>
              <a:rPr lang="es-ES" sz="1000" b="1" dirty="0" smtClean="0">
                <a:ea typeface="Roboto" pitchFamily="2" charset="0"/>
              </a:rPr>
              <a:t> I. </a:t>
            </a:r>
            <a:r>
              <a:rPr lang="es-ES" sz="1000" b="1" dirty="0" err="1" smtClean="0">
                <a:ea typeface="Roboto" pitchFamily="2" charset="0"/>
              </a:rPr>
              <a:t>Cerdà</a:t>
            </a:r>
            <a:r>
              <a:rPr lang="es-ES" sz="1000" b="1" dirty="0" smtClean="0">
                <a:ea typeface="Roboto" pitchFamily="2" charset="0"/>
              </a:rPr>
              <a:t> 1859</a:t>
            </a:r>
            <a:endParaRPr lang="es-ES" sz="1000" b="1" dirty="0">
              <a:ea typeface="Roboto" pitchFamily="2"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355976" y="3933056"/>
            <a:ext cx="4572000" cy="1677382"/>
          </a:xfrm>
          <a:prstGeom prst="rect">
            <a:avLst/>
          </a:prstGeom>
        </p:spPr>
        <p:txBody>
          <a:bodyPr>
            <a:spAutoFit/>
          </a:bodyPr>
          <a:lstStyle/>
          <a:p>
            <a:r>
              <a:rPr lang="fr-FR" sz="1100" dirty="0" smtClean="0"/>
              <a:t>mercredi 4 février 2015 de 15h à 19h : Approche théorique, </a:t>
            </a:r>
            <a:r>
              <a:rPr lang="fr-FR" sz="1600" b="1" dirty="0" smtClean="0"/>
              <a:t>'Transformation versus conservation'</a:t>
            </a:r>
            <a:r>
              <a:rPr lang="fr-FR" sz="1100" dirty="0" smtClean="0"/>
              <a:t/>
            </a:r>
            <a:br>
              <a:rPr lang="fr-FR" sz="1100" dirty="0" smtClean="0"/>
            </a:br>
            <a:r>
              <a:rPr lang="fr-FR" sz="1100" dirty="0" smtClean="0"/>
              <a:t/>
            </a:r>
            <a:br>
              <a:rPr lang="fr-FR" sz="1100" dirty="0" smtClean="0"/>
            </a:br>
            <a:r>
              <a:rPr lang="fr-FR" sz="1100" dirty="0" smtClean="0"/>
              <a:t>lundi 16 mars 2015 de 14h30 à 19h : Approche technique, </a:t>
            </a:r>
            <a:r>
              <a:rPr lang="fr-FR" sz="1600" b="1" dirty="0"/>
              <a:t>'Transformer c’est expérimenter'</a:t>
            </a:r>
            <a:r>
              <a:rPr lang="fr-FR" sz="1100" dirty="0" smtClean="0"/>
              <a:t/>
            </a:r>
            <a:br>
              <a:rPr lang="fr-FR" sz="1100" dirty="0" smtClean="0"/>
            </a:br>
            <a:r>
              <a:rPr lang="fr-FR" sz="1100" dirty="0" smtClean="0"/>
              <a:t/>
            </a:r>
            <a:br>
              <a:rPr lang="fr-FR" sz="1100" dirty="0" smtClean="0"/>
            </a:br>
            <a:r>
              <a:rPr lang="fr-FR" sz="1100" dirty="0" smtClean="0"/>
              <a:t>mardi 2 juin 2015 de 14h30 à 19h : Approche économique, </a:t>
            </a:r>
            <a:r>
              <a:rPr lang="fr-FR" sz="1600" b="1" dirty="0"/>
              <a:t>'Transformation versus démolition'</a:t>
            </a:r>
            <a:endParaRPr lang="es-ES" sz="1600"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82255"/>
            <a:ext cx="4032448" cy="572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3"/>
          <p:cNvSpPr>
            <a:spLocks noChangeArrowheads="1"/>
          </p:cNvSpPr>
          <p:nvPr/>
        </p:nvSpPr>
        <p:spPr bwMode="auto">
          <a:xfrm>
            <a:off x="4355976" y="2296616"/>
            <a:ext cx="46794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charset="0"/>
                <a:cs typeface="Arial" charset="0"/>
              </a:rPr>
              <a:t>Un </a:t>
            </a:r>
            <a:r>
              <a:rPr kumimoji="0" lang="es-ES" sz="1000" b="1" i="0" u="none" strike="noStrike" cap="none" normalizeH="0" baseline="0" dirty="0" err="1" smtClean="0">
                <a:ln>
                  <a:noFill/>
                </a:ln>
                <a:solidFill>
                  <a:schemeClr val="tx1"/>
                </a:solidFill>
                <a:effectLst/>
                <a:latin typeface="Arial" charset="0"/>
                <a:cs typeface="Arial" charset="0"/>
              </a:rPr>
              <a:t>bâtiment</a:t>
            </a:r>
            <a:r>
              <a:rPr kumimoji="0" lang="es-ES" sz="1000" b="1" i="0" u="none" strike="noStrike" cap="none" normalizeH="0" baseline="0" dirty="0" smtClean="0">
                <a:ln>
                  <a:noFill/>
                </a:ln>
                <a:solidFill>
                  <a:schemeClr val="tx1"/>
                </a:solidFill>
                <a:effectLst/>
                <a:latin typeface="Arial" charset="0"/>
                <a:cs typeface="Arial" charset="0"/>
              </a:rPr>
              <a:t>, </a:t>
            </a:r>
            <a:r>
              <a:rPr kumimoji="0" lang="es-ES" sz="1000" b="1" i="0" u="none" strike="noStrike" cap="none" normalizeH="0" baseline="0" dirty="0" err="1" smtClean="0">
                <a:ln>
                  <a:noFill/>
                </a:ln>
                <a:solidFill>
                  <a:schemeClr val="tx1"/>
                </a:solidFill>
                <a:effectLst/>
                <a:latin typeface="Arial" charset="0"/>
                <a:cs typeface="Arial" charset="0"/>
              </a:rPr>
              <a:t>combien</a:t>
            </a:r>
            <a:r>
              <a:rPr kumimoji="0" lang="es-ES" sz="1000" b="1" i="0" u="none" strike="noStrike" cap="none" normalizeH="0" baseline="0" dirty="0" smtClean="0">
                <a:ln>
                  <a:noFill/>
                </a:ln>
                <a:solidFill>
                  <a:schemeClr val="tx1"/>
                </a:solidFill>
                <a:effectLst/>
                <a:latin typeface="Arial" charset="0"/>
                <a:cs typeface="Arial" charset="0"/>
              </a:rPr>
              <a:t> de </a:t>
            </a:r>
            <a:r>
              <a:rPr kumimoji="0" lang="es-ES" sz="1000" b="1" i="0" u="none" strike="noStrike" cap="none" normalizeH="0" baseline="0" dirty="0" err="1" smtClean="0">
                <a:ln>
                  <a:noFill/>
                </a:ln>
                <a:solidFill>
                  <a:schemeClr val="tx1"/>
                </a:solidFill>
                <a:effectLst/>
                <a:latin typeface="Arial" charset="0"/>
                <a:cs typeface="Arial" charset="0"/>
              </a:rPr>
              <a:t>vies</a:t>
            </a:r>
            <a:r>
              <a:rPr kumimoji="0" lang="es-ES" sz="1000" b="1" i="0" u="none" strike="noStrike" cap="none" normalizeH="0" baseline="0" dirty="0" smtClean="0">
                <a:ln>
                  <a:noFill/>
                </a:ln>
                <a:solidFill>
                  <a:schemeClr val="tx1"/>
                </a:solidFill>
                <a:effectLst/>
                <a:latin typeface="Arial" charset="0"/>
                <a:cs typeface="Arial" charset="0"/>
              </a:rPr>
              <a:t>? La </a:t>
            </a:r>
            <a:r>
              <a:rPr kumimoji="0" lang="es-ES" sz="1000" b="1" i="0" u="none" strike="noStrike" cap="none" normalizeH="0" baseline="0" dirty="0" err="1" smtClean="0">
                <a:ln>
                  <a:noFill/>
                </a:ln>
                <a:solidFill>
                  <a:schemeClr val="tx1"/>
                </a:solidFill>
                <a:effectLst/>
                <a:latin typeface="Arial" charset="0"/>
                <a:cs typeface="Arial" charset="0"/>
              </a:rPr>
              <a:t>transformation</a:t>
            </a:r>
            <a:r>
              <a:rPr kumimoji="0" lang="es-ES" sz="1000" b="1" i="0" u="none" strike="noStrike" cap="none" normalizeH="0" baseline="0" dirty="0" smtClean="0">
                <a:ln>
                  <a:noFill/>
                </a:ln>
                <a:solidFill>
                  <a:schemeClr val="tx1"/>
                </a:solidFill>
                <a:effectLst/>
                <a:latin typeface="Arial" charset="0"/>
                <a:cs typeface="Arial" charset="0"/>
              </a:rPr>
              <a:t> </a:t>
            </a:r>
            <a:r>
              <a:rPr kumimoji="0" lang="es-ES" sz="1000" b="1" i="0" u="none" strike="noStrike" cap="none" normalizeH="0" baseline="0" dirty="0" err="1" smtClean="0">
                <a:ln>
                  <a:noFill/>
                </a:ln>
                <a:solidFill>
                  <a:schemeClr val="tx1"/>
                </a:solidFill>
                <a:effectLst/>
                <a:latin typeface="Arial" charset="0"/>
                <a:cs typeface="Arial" charset="0"/>
              </a:rPr>
              <a:t>comme</a:t>
            </a:r>
            <a:r>
              <a:rPr kumimoji="0" lang="es-ES" sz="1000" b="1" i="0" u="none" strike="noStrike" cap="none" normalizeH="0" baseline="0" dirty="0" smtClean="0">
                <a:ln>
                  <a:noFill/>
                </a:ln>
                <a:solidFill>
                  <a:schemeClr val="tx1"/>
                </a:solidFill>
                <a:effectLst/>
                <a:latin typeface="Arial" charset="0"/>
                <a:cs typeface="Arial" charset="0"/>
              </a:rPr>
              <a:t> </a:t>
            </a:r>
            <a:r>
              <a:rPr kumimoji="0" lang="es-ES" sz="1000" b="1" i="0" u="none" strike="noStrike" cap="none" normalizeH="0" baseline="0" dirty="0" err="1" smtClean="0">
                <a:ln>
                  <a:noFill/>
                </a:ln>
                <a:solidFill>
                  <a:schemeClr val="tx1"/>
                </a:solidFill>
                <a:effectLst/>
                <a:latin typeface="Arial" charset="0"/>
                <a:cs typeface="Arial" charset="0"/>
              </a:rPr>
              <a:t>acte</a:t>
            </a:r>
            <a:r>
              <a:rPr kumimoji="0" lang="es-ES" sz="1000" b="1" i="0" u="none" strike="noStrike" cap="none" normalizeH="0" baseline="0" dirty="0" smtClean="0">
                <a:ln>
                  <a:noFill/>
                </a:ln>
                <a:solidFill>
                  <a:schemeClr val="tx1"/>
                </a:solidFill>
                <a:effectLst/>
                <a:latin typeface="Arial" charset="0"/>
                <a:cs typeface="Arial" charset="0"/>
              </a:rPr>
              <a:t> de </a:t>
            </a:r>
            <a:r>
              <a:rPr kumimoji="0" lang="es-ES" sz="1000" b="1" i="0" u="none" strike="noStrike" cap="none" normalizeH="0" baseline="0" dirty="0" err="1" smtClean="0">
                <a:ln>
                  <a:noFill/>
                </a:ln>
                <a:solidFill>
                  <a:schemeClr val="tx1"/>
                </a:solidFill>
                <a:effectLst/>
                <a:latin typeface="Arial" charset="0"/>
                <a:cs typeface="Arial" charset="0"/>
              </a:rPr>
              <a:t>création</a:t>
            </a:r>
            <a:endParaRPr kumimoji="0" lang="es-ES" sz="1000" b="1"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sz="1000" b="1" dirty="0">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charset="0"/>
                <a:cs typeface="Arial" charset="0"/>
              </a:rPr>
              <a:t>Un </a:t>
            </a:r>
            <a:r>
              <a:rPr kumimoji="0" lang="es-ES" sz="1000" b="0" i="0" u="none" strike="noStrike" cap="none" normalizeH="0" baseline="0" dirty="0" err="1" smtClean="0">
                <a:ln>
                  <a:noFill/>
                </a:ln>
                <a:solidFill>
                  <a:schemeClr val="tx1"/>
                </a:solidFill>
                <a:effectLst/>
                <a:latin typeface="Arial" charset="0"/>
                <a:cs typeface="Arial" charset="0"/>
              </a:rPr>
              <a:t>bâtiment</a:t>
            </a:r>
            <a:r>
              <a:rPr kumimoji="0" lang="es-ES" sz="1000" b="0" i="0" u="none" strike="noStrike" cap="none" normalizeH="0" baseline="0" dirty="0" smtClean="0">
                <a:ln>
                  <a:noFill/>
                </a:ln>
                <a:solidFill>
                  <a:schemeClr val="tx1"/>
                </a:solidFill>
                <a:effectLst/>
                <a:latin typeface="Arial" charset="0"/>
                <a:cs typeface="Arial" charset="0"/>
              </a:rPr>
              <a:t>, </a:t>
            </a:r>
            <a:r>
              <a:rPr kumimoji="0" lang="es-ES" sz="1000" b="0" i="0" u="none" strike="noStrike" cap="none" normalizeH="0" baseline="0" dirty="0" err="1" smtClean="0">
                <a:ln>
                  <a:noFill/>
                </a:ln>
                <a:solidFill>
                  <a:schemeClr val="tx1"/>
                </a:solidFill>
                <a:effectLst/>
                <a:latin typeface="Arial" charset="0"/>
                <a:cs typeface="Arial" charset="0"/>
              </a:rPr>
              <a:t>Combien</a:t>
            </a:r>
            <a:r>
              <a:rPr kumimoji="0" lang="es-ES" sz="1000" b="0" i="0" u="none" strike="noStrike" cap="none" normalizeH="0" baseline="0" dirty="0" smtClean="0">
                <a:ln>
                  <a:noFill/>
                </a:ln>
                <a:solidFill>
                  <a:schemeClr val="tx1"/>
                </a:solidFill>
                <a:effectLst/>
                <a:latin typeface="Arial" charset="0"/>
                <a:cs typeface="Arial" charset="0"/>
              </a:rPr>
              <a:t> de </a:t>
            </a:r>
            <a:r>
              <a:rPr kumimoji="0" lang="es-ES" sz="1000" b="0" i="0" u="none" strike="noStrike" cap="none" normalizeH="0" baseline="0" dirty="0" err="1" smtClean="0">
                <a:ln>
                  <a:noFill/>
                </a:ln>
                <a:solidFill>
                  <a:schemeClr val="tx1"/>
                </a:solidFill>
                <a:effectLst/>
                <a:latin typeface="Arial" charset="0"/>
                <a:cs typeface="Arial" charset="0"/>
              </a:rPr>
              <a:t>vies</a:t>
            </a:r>
            <a:r>
              <a:rPr kumimoji="0" lang="es-ES" sz="1000" b="0" i="0" u="none" strike="noStrike" cap="none" normalizeH="0" baseline="0" dirty="0" smtClean="0">
                <a:ln>
                  <a:noFill/>
                </a:ln>
                <a:solidFill>
                  <a:schemeClr val="tx1"/>
                </a:solidFill>
                <a:effectLst/>
                <a:latin typeface="Arial" charset="0"/>
                <a:cs typeface="Arial" charset="0"/>
              </a:rPr>
              <a:t> ? La </a:t>
            </a:r>
            <a:r>
              <a:rPr kumimoji="0" lang="es-ES" sz="1000" b="0" i="0" u="none" strike="noStrike" cap="none" normalizeH="0" baseline="0" dirty="0" err="1" smtClean="0">
                <a:ln>
                  <a:noFill/>
                </a:ln>
                <a:solidFill>
                  <a:schemeClr val="tx1"/>
                </a:solidFill>
                <a:effectLst/>
                <a:latin typeface="Arial" charset="0"/>
                <a:cs typeface="Arial" charset="0"/>
              </a:rPr>
              <a:t>transformation</a:t>
            </a:r>
            <a:r>
              <a:rPr kumimoji="0" lang="es-ES" sz="1000" b="0" i="0" u="none" strike="noStrike" cap="none" normalizeH="0" baseline="0" dirty="0" smtClean="0">
                <a:ln>
                  <a:noFill/>
                </a:ln>
                <a:solidFill>
                  <a:schemeClr val="tx1"/>
                </a:solidFill>
                <a:effectLst/>
                <a:latin typeface="Arial" charset="0"/>
                <a:cs typeface="Arial" charset="0"/>
              </a:rPr>
              <a:t> </a:t>
            </a:r>
            <a:r>
              <a:rPr kumimoji="0" lang="es-ES" sz="1000" b="0" i="0" u="none" strike="noStrike" cap="none" normalizeH="0" baseline="0" dirty="0" err="1" smtClean="0">
                <a:ln>
                  <a:noFill/>
                </a:ln>
                <a:solidFill>
                  <a:schemeClr val="tx1"/>
                </a:solidFill>
                <a:effectLst/>
                <a:latin typeface="Arial" charset="0"/>
                <a:cs typeface="Arial" charset="0"/>
              </a:rPr>
              <a:t>comme</a:t>
            </a:r>
            <a:r>
              <a:rPr kumimoji="0" lang="es-ES" sz="1000" b="0" i="0" u="none" strike="noStrike" cap="none" normalizeH="0" baseline="0" dirty="0" smtClean="0">
                <a:ln>
                  <a:noFill/>
                </a:ln>
                <a:solidFill>
                  <a:schemeClr val="tx1"/>
                </a:solidFill>
                <a:effectLst/>
                <a:latin typeface="Arial" charset="0"/>
                <a:cs typeface="Arial" charset="0"/>
              </a:rPr>
              <a:t> </a:t>
            </a:r>
            <a:r>
              <a:rPr kumimoji="0" lang="es-ES" sz="1000" b="0" i="0" u="none" strike="noStrike" cap="none" normalizeH="0" baseline="0" dirty="0" err="1" smtClean="0">
                <a:ln>
                  <a:noFill/>
                </a:ln>
                <a:solidFill>
                  <a:schemeClr val="tx1"/>
                </a:solidFill>
                <a:effectLst/>
                <a:latin typeface="Arial" charset="0"/>
                <a:cs typeface="Arial" charset="0"/>
              </a:rPr>
              <a:t>acte</a:t>
            </a:r>
            <a:r>
              <a:rPr kumimoji="0" lang="es-ES" sz="1000" b="0" i="0" u="none" strike="noStrike" cap="none" normalizeH="0" baseline="0" dirty="0" smtClean="0">
                <a:ln>
                  <a:noFill/>
                </a:ln>
                <a:solidFill>
                  <a:schemeClr val="tx1"/>
                </a:solidFill>
                <a:effectLst/>
                <a:latin typeface="Arial" charset="0"/>
                <a:cs typeface="Arial" charset="0"/>
              </a:rPr>
              <a:t> de </a:t>
            </a:r>
            <a:r>
              <a:rPr kumimoji="0" lang="es-ES" sz="1000" b="0" i="0" u="none" strike="noStrike" cap="none" normalizeH="0" baseline="0" dirty="0" err="1" smtClean="0">
                <a:ln>
                  <a:noFill/>
                </a:ln>
                <a:solidFill>
                  <a:schemeClr val="tx1"/>
                </a:solidFill>
                <a:effectLst/>
                <a:latin typeface="Arial" charset="0"/>
                <a:cs typeface="Arial" charset="0"/>
              </a:rPr>
              <a:t>création</a:t>
            </a:r>
            <a:r>
              <a:rPr kumimoji="0" lang="es-ES" sz="1000" b="0" i="0" u="none" strike="noStrike" cap="none" normalizeH="0" baseline="0" dirty="0" smtClean="0">
                <a:ln>
                  <a:noFill/>
                </a:ln>
                <a:solidFill>
                  <a:schemeClr val="tx1"/>
                </a:solidFill>
                <a:effectLst/>
                <a:latin typeface="Arial" charset="0"/>
                <a:cs typeface="Arial" charset="0"/>
              </a:rPr>
              <a:t/>
            </a:r>
            <a:br>
              <a:rPr kumimoji="0" lang="es-ES" sz="1000" b="0" i="0" u="none" strike="noStrike" cap="none" normalizeH="0" baseline="0" dirty="0" smtClean="0">
                <a:ln>
                  <a:noFill/>
                </a:ln>
                <a:solidFill>
                  <a:schemeClr val="tx1"/>
                </a:solidFill>
                <a:effectLst/>
                <a:latin typeface="Arial" charset="0"/>
                <a:cs typeface="Arial" charset="0"/>
              </a:rPr>
            </a:br>
            <a:r>
              <a:rPr kumimoji="0" lang="es-ES" sz="1000" b="0" i="0" u="none" strike="noStrike" cap="none" normalizeH="0" baseline="0" dirty="0" smtClean="0">
                <a:ln>
                  <a:noFill/>
                </a:ln>
                <a:solidFill>
                  <a:schemeClr val="tx1"/>
                </a:solidFill>
                <a:effectLst/>
                <a:latin typeface="Arial" charset="0"/>
                <a:cs typeface="Arial" charset="0"/>
              </a:rPr>
              <a:t>Une </a:t>
            </a:r>
            <a:r>
              <a:rPr kumimoji="0" lang="es-ES" sz="1000" b="0" i="0" u="none" strike="noStrike" cap="none" normalizeH="0" baseline="0" dirty="0" err="1" smtClean="0">
                <a:ln>
                  <a:noFill/>
                </a:ln>
                <a:solidFill>
                  <a:schemeClr val="tx1"/>
                </a:solidFill>
                <a:effectLst/>
                <a:latin typeface="Arial" charset="0"/>
                <a:cs typeface="Arial" charset="0"/>
              </a:rPr>
              <a:t>exposition</a:t>
            </a:r>
            <a:r>
              <a:rPr kumimoji="0" lang="es-ES" sz="1000" b="0" i="0" u="none" strike="noStrike" cap="none" normalizeH="0" baseline="0" dirty="0" smtClean="0">
                <a:ln>
                  <a:noFill/>
                </a:ln>
                <a:solidFill>
                  <a:schemeClr val="tx1"/>
                </a:solidFill>
                <a:effectLst/>
                <a:latin typeface="Arial" charset="0"/>
                <a:cs typeface="Arial" charset="0"/>
              </a:rPr>
              <a:t>, </a:t>
            </a:r>
            <a:r>
              <a:rPr kumimoji="0" lang="es-ES" sz="1000" b="0" i="0" u="none" strike="noStrike" cap="none" normalizeH="0" baseline="0" dirty="0" err="1" smtClean="0">
                <a:ln>
                  <a:noFill/>
                </a:ln>
                <a:solidFill>
                  <a:schemeClr val="tx1"/>
                </a:solidFill>
                <a:effectLst/>
                <a:latin typeface="Arial" charset="0"/>
                <a:cs typeface="Arial" charset="0"/>
              </a:rPr>
              <a:t>trois</a:t>
            </a:r>
            <a:r>
              <a:rPr kumimoji="0" lang="es-ES" sz="1000" b="0" i="0" u="none" strike="noStrike" cap="none" normalizeH="0" baseline="0" dirty="0" smtClean="0">
                <a:ln>
                  <a:noFill/>
                </a:ln>
                <a:solidFill>
                  <a:schemeClr val="tx1"/>
                </a:solidFill>
                <a:effectLst/>
                <a:latin typeface="Arial" charset="0"/>
                <a:cs typeface="Arial" charset="0"/>
              </a:rPr>
              <a:t> </a:t>
            </a:r>
            <a:r>
              <a:rPr kumimoji="0" lang="es-ES" sz="1000" b="0" i="0" u="none" strike="noStrike" cap="none" normalizeH="0" baseline="0" dirty="0" err="1" smtClean="0">
                <a:ln>
                  <a:noFill/>
                </a:ln>
                <a:solidFill>
                  <a:schemeClr val="tx1"/>
                </a:solidFill>
                <a:effectLst/>
                <a:latin typeface="Arial" charset="0"/>
                <a:cs typeface="Arial" charset="0"/>
              </a:rPr>
              <a:t>phases</a:t>
            </a:r>
            <a:r>
              <a:rPr kumimoji="0" lang="es-ES" sz="1000" b="0" i="0" u="none" strike="noStrike" cap="none" normalizeH="0" baseline="0" dirty="0" smtClean="0">
                <a:ln>
                  <a:noFill/>
                </a:ln>
                <a:solidFill>
                  <a:schemeClr val="tx1"/>
                </a:solidFill>
                <a:effectLst/>
                <a:latin typeface="Arial" charset="0"/>
                <a:cs typeface="Arial" charset="0"/>
              </a:rPr>
              <a:t>, </a:t>
            </a:r>
            <a:r>
              <a:rPr kumimoji="0" lang="es-ES" sz="1000" b="0" i="0" u="none" strike="noStrike" cap="none" normalizeH="0" baseline="0" dirty="0" err="1" smtClean="0">
                <a:ln>
                  <a:noFill/>
                </a:ln>
                <a:solidFill>
                  <a:schemeClr val="tx1"/>
                </a:solidFill>
                <a:effectLst/>
                <a:latin typeface="Arial" charset="0"/>
                <a:cs typeface="Arial" charset="0"/>
              </a:rPr>
              <a:t>trois</a:t>
            </a:r>
            <a:r>
              <a:rPr kumimoji="0" lang="es-ES" sz="1000" b="0" i="0" u="none" strike="noStrike" cap="none" normalizeH="0" baseline="0" dirty="0" smtClean="0">
                <a:ln>
                  <a:noFill/>
                </a:ln>
                <a:solidFill>
                  <a:schemeClr val="tx1"/>
                </a:solidFill>
                <a:effectLst/>
                <a:latin typeface="Arial" charset="0"/>
                <a:cs typeface="Arial" charset="0"/>
              </a:rPr>
              <a:t> </a:t>
            </a:r>
            <a:r>
              <a:rPr kumimoji="0" lang="es-ES" sz="1000" b="0" i="0" u="none" strike="noStrike" cap="none" normalizeH="0" baseline="0" dirty="0" err="1" smtClean="0">
                <a:ln>
                  <a:noFill/>
                </a:ln>
                <a:solidFill>
                  <a:schemeClr val="tx1"/>
                </a:solidFill>
                <a:effectLst/>
                <a:latin typeface="Arial" charset="0"/>
                <a:cs typeface="Arial" charset="0"/>
              </a:rPr>
              <a:t>tables</a:t>
            </a:r>
            <a:r>
              <a:rPr kumimoji="0" lang="es-ES" sz="1000" b="0" i="0" u="none" strike="noStrike" cap="none" normalizeH="0" baseline="0" dirty="0" smtClean="0">
                <a:ln>
                  <a:noFill/>
                </a:ln>
                <a:solidFill>
                  <a:schemeClr val="tx1"/>
                </a:solidFill>
                <a:effectLst/>
                <a:latin typeface="Arial" charset="0"/>
                <a:cs typeface="Arial" charset="0"/>
              </a:rPr>
              <a:t> rondes, </a:t>
            </a:r>
            <a:r>
              <a:rPr kumimoji="0" lang="es-ES" sz="1000" b="0" i="0" u="none" strike="noStrike" cap="none" normalizeH="0" baseline="0" dirty="0" err="1" smtClean="0">
                <a:ln>
                  <a:noFill/>
                </a:ln>
                <a:solidFill>
                  <a:schemeClr val="tx1"/>
                </a:solidFill>
                <a:effectLst/>
                <a:latin typeface="Arial" charset="0"/>
                <a:cs typeface="Arial" charset="0"/>
              </a:rPr>
              <a:t>trois</a:t>
            </a:r>
            <a:r>
              <a:rPr kumimoji="0" lang="es-ES" sz="1000" b="0" i="0" u="none" strike="noStrike" cap="none" normalizeH="0" baseline="0" dirty="0" smtClean="0">
                <a:ln>
                  <a:noFill/>
                </a:ln>
                <a:solidFill>
                  <a:schemeClr val="tx1"/>
                </a:solidFill>
                <a:effectLst/>
                <a:latin typeface="Arial" charset="0"/>
                <a:cs typeface="Arial" charset="0"/>
              </a:rPr>
              <a:t> </a:t>
            </a:r>
            <a:r>
              <a:rPr kumimoji="0" lang="es-ES" sz="1000" b="0" i="0" u="none" strike="noStrike" cap="none" normalizeH="0" baseline="0" dirty="0" err="1" smtClean="0">
                <a:ln>
                  <a:noFill/>
                </a:ln>
                <a:solidFill>
                  <a:schemeClr val="tx1"/>
                </a:solidFill>
                <a:effectLst/>
                <a:latin typeface="Arial" charset="0"/>
                <a:cs typeface="Arial" charset="0"/>
              </a:rPr>
              <a:t>approches</a:t>
            </a:r>
            <a:endParaRPr kumimoji="0" lang="es-ES" sz="10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521021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F:\_DOCÈNCIA\TALLER PUc\2015-2016 1QT\CARTOGRAFIA\mapes v2 3.jpg"/>
          <p:cNvPicPr>
            <a:picLocks noChangeAspect="1" noChangeArrowheads="1"/>
          </p:cNvPicPr>
          <p:nvPr/>
        </p:nvPicPr>
        <p:blipFill>
          <a:blip r:embed="rId2" cstate="print"/>
          <a:srcRect/>
          <a:stretch>
            <a:fillRect/>
          </a:stretch>
        </p:blipFill>
        <p:spPr bwMode="auto">
          <a:xfrm>
            <a:off x="0" y="3492000"/>
            <a:ext cx="9144000" cy="3206286"/>
          </a:xfrm>
          <a:prstGeom prst="rect">
            <a:avLst/>
          </a:prstGeom>
          <a:noFill/>
        </p:spPr>
      </p:pic>
      <p:pic>
        <p:nvPicPr>
          <p:cNvPr id="9218" name="Picture 2" descr="F:\_DOCÈNCIA\TALLER PUc\2015-2016 1QT\CARTOGRAFIA\mapes v2 2.jpg"/>
          <p:cNvPicPr>
            <a:picLocks noChangeAspect="1" noChangeArrowheads="1"/>
          </p:cNvPicPr>
          <p:nvPr/>
        </p:nvPicPr>
        <p:blipFill>
          <a:blip r:embed="rId3" cstate="print"/>
          <a:srcRect/>
          <a:stretch>
            <a:fillRect/>
          </a:stretch>
        </p:blipFill>
        <p:spPr bwMode="auto">
          <a:xfrm>
            <a:off x="0" y="144000"/>
            <a:ext cx="9144000" cy="3206286"/>
          </a:xfrm>
          <a:prstGeom prst="rect">
            <a:avLst/>
          </a:prstGeom>
          <a:noFill/>
        </p:spPr>
      </p:pic>
      <p:sp>
        <p:nvSpPr>
          <p:cNvPr id="6" name="5 CuadroTexto"/>
          <p:cNvSpPr txBox="1"/>
          <p:nvPr/>
        </p:nvSpPr>
        <p:spPr>
          <a:xfrm>
            <a:off x="7380000" y="3168000"/>
            <a:ext cx="1764000" cy="153888"/>
          </a:xfrm>
          <a:prstGeom prst="rect">
            <a:avLst/>
          </a:prstGeom>
          <a:noFill/>
        </p:spPr>
        <p:txBody>
          <a:bodyPr wrap="square" lIns="0" tIns="0" rIns="0" bIns="0" rtlCol="0">
            <a:spAutoFit/>
          </a:bodyPr>
          <a:lstStyle/>
          <a:p>
            <a:pPr algn="r"/>
            <a:r>
              <a:rPr lang="es-ES" sz="1000" b="1" dirty="0" smtClean="0">
                <a:latin typeface="Roboto" pitchFamily="2" charset="0"/>
                <a:ea typeface="Roboto" pitchFamily="2" charset="0"/>
              </a:rPr>
              <a:t>Barcelona </a:t>
            </a:r>
            <a:r>
              <a:rPr lang="es-ES" sz="1000" b="1" dirty="0" smtClean="0">
                <a:ea typeface="Roboto" pitchFamily="2" charset="0"/>
              </a:rPr>
              <a:t>1925</a:t>
            </a:r>
            <a:endParaRPr lang="es-ES" sz="1000" b="1" dirty="0">
              <a:ea typeface="Roboto" pitchFamily="2" charset="0"/>
            </a:endParaRPr>
          </a:p>
        </p:txBody>
      </p:sp>
      <p:sp>
        <p:nvSpPr>
          <p:cNvPr id="7" name="6 CuadroTexto"/>
          <p:cNvSpPr txBox="1"/>
          <p:nvPr/>
        </p:nvSpPr>
        <p:spPr>
          <a:xfrm>
            <a:off x="7380000" y="6525344"/>
            <a:ext cx="1764000" cy="153888"/>
          </a:xfrm>
          <a:prstGeom prst="rect">
            <a:avLst/>
          </a:prstGeom>
          <a:noFill/>
        </p:spPr>
        <p:txBody>
          <a:bodyPr wrap="square" lIns="0" tIns="0" rIns="0" bIns="0" rtlCol="0">
            <a:spAutoFit/>
          </a:bodyPr>
          <a:lstStyle/>
          <a:p>
            <a:pPr algn="r"/>
            <a:r>
              <a:rPr lang="es-ES" sz="1000" b="1" dirty="0" err="1" smtClean="0">
                <a:latin typeface="Roboto" pitchFamily="2" charset="0"/>
                <a:ea typeface="Roboto" pitchFamily="2" charset="0"/>
              </a:rPr>
              <a:t>Plànol</a:t>
            </a:r>
            <a:r>
              <a:rPr lang="es-ES" sz="1000" b="1" dirty="0" smtClean="0">
                <a:latin typeface="Roboto" pitchFamily="2" charset="0"/>
                <a:ea typeface="Roboto" pitchFamily="2" charset="0"/>
              </a:rPr>
              <a:t> I. </a:t>
            </a:r>
            <a:r>
              <a:rPr lang="es-ES" sz="1000" b="1" dirty="0" err="1" smtClean="0">
                <a:ea typeface="Roboto" pitchFamily="2" charset="0"/>
              </a:rPr>
              <a:t>Cerdà</a:t>
            </a:r>
            <a:r>
              <a:rPr lang="es-ES" sz="1000" b="1" dirty="0" smtClean="0">
                <a:latin typeface="Roboto" pitchFamily="2" charset="0"/>
                <a:ea typeface="Roboto" pitchFamily="2" charset="0"/>
              </a:rPr>
              <a:t> 1861</a:t>
            </a:r>
            <a:endParaRPr lang="es-ES" sz="1000" b="1" dirty="0">
              <a:latin typeface="Roboto" pitchFamily="2" charset="0"/>
              <a:ea typeface="Roboto" pitchFamily="2"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G_45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9649"/>
            <a:ext cx="3863662" cy="6858000"/>
          </a:xfrm>
          <a:prstGeom prst="rect">
            <a:avLst/>
          </a:prstGeom>
        </p:spPr>
      </p:pic>
    </p:spTree>
    <p:extLst>
      <p:ext uri="{BB962C8B-B14F-4D97-AF65-F5344CB8AC3E}">
        <p14:creationId xmlns:p14="http://schemas.microsoft.com/office/powerpoint/2010/main" val="2159617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know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124744"/>
            <a:ext cx="6278860" cy="2175353"/>
          </a:xfrm>
          <a:prstGeom prst="rect">
            <a:avLst/>
          </a:prstGeom>
        </p:spPr>
      </p:pic>
      <p:pic>
        <p:nvPicPr>
          <p:cNvPr id="3" name="Imagen 2"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45024"/>
            <a:ext cx="3810000" cy="2133600"/>
          </a:xfrm>
          <a:prstGeom prst="rect">
            <a:avLst/>
          </a:prstGeom>
        </p:spPr>
      </p:pic>
      <p:pic>
        <p:nvPicPr>
          <p:cNvPr id="4" name="Imagen 3"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3645023"/>
            <a:ext cx="4032448" cy="2127149"/>
          </a:xfrm>
          <a:prstGeom prst="rect">
            <a:avLst/>
          </a:prstGeom>
        </p:spPr>
      </p:pic>
    </p:spTree>
    <p:extLst>
      <p:ext uri="{BB962C8B-B14F-4D97-AF65-F5344CB8AC3E}">
        <p14:creationId xmlns:p14="http://schemas.microsoft.com/office/powerpoint/2010/main" val="743151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_w16_KacperK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89849"/>
          </a:xfrm>
          <a:prstGeom prst="rect">
            <a:avLst/>
          </a:prstGeom>
        </p:spPr>
      </p:pic>
    </p:spTree>
    <p:extLst>
      <p:ext uri="{BB962C8B-B14F-4D97-AF65-F5344CB8AC3E}">
        <p14:creationId xmlns:p14="http://schemas.microsoft.com/office/powerpoint/2010/main" val="356142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mvrdv afas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46" y="32370"/>
            <a:ext cx="9114954" cy="6836216"/>
          </a:xfrm>
          <a:prstGeom prst="rect">
            <a:avLst/>
          </a:prstGeom>
        </p:spPr>
      </p:pic>
    </p:spTree>
    <p:extLst>
      <p:ext uri="{BB962C8B-B14F-4D97-AF65-F5344CB8AC3E}">
        <p14:creationId xmlns:p14="http://schemas.microsoft.com/office/powerpoint/2010/main" val="4205987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expo1888 min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51818"/>
          </a:xfrm>
          <a:prstGeom prst="rect">
            <a:avLst/>
          </a:prstGeom>
        </p:spPr>
      </p:pic>
    </p:spTree>
    <p:extLst>
      <p:ext uri="{BB962C8B-B14F-4D97-AF65-F5344CB8AC3E}">
        <p14:creationId xmlns:p14="http://schemas.microsoft.com/office/powerpoint/2010/main" val="3066147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arc cientific-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1903"/>
            <a:ext cx="9144000" cy="4250944"/>
          </a:xfrm>
          <a:prstGeom prst="rect">
            <a:avLst/>
          </a:prstGeom>
        </p:spPr>
      </p:pic>
    </p:spTree>
    <p:extLst>
      <p:ext uri="{BB962C8B-B14F-4D97-AF65-F5344CB8AC3E}">
        <p14:creationId xmlns:p14="http://schemas.microsoft.com/office/powerpoint/2010/main" val="2206884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720"/>
            <a:ext cx="3697224" cy="2304256"/>
          </a:xfrm>
          <a:prstGeom prst="rect">
            <a:avLst/>
          </a:prstGeom>
        </p:spPr>
      </p:pic>
      <p:pic>
        <p:nvPicPr>
          <p:cNvPr id="3" name="Imagen 2"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1" y="908720"/>
            <a:ext cx="3545009" cy="2304256"/>
          </a:xfrm>
          <a:prstGeom prst="rect">
            <a:avLst/>
          </a:prstGeom>
        </p:spPr>
      </p:pic>
      <p:pic>
        <p:nvPicPr>
          <p:cNvPr id="4" name="Imagen 3" descr="images-1.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500" y="3949700"/>
            <a:ext cx="3492500" cy="2324100"/>
          </a:xfrm>
          <a:prstGeom prst="rect">
            <a:avLst/>
          </a:prstGeom>
        </p:spPr>
      </p:pic>
      <p:pic>
        <p:nvPicPr>
          <p:cNvPr id="5" name="Imagen 4" descr="images-2.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3596" y="3933056"/>
            <a:ext cx="3184940" cy="2304256"/>
          </a:xfrm>
          <a:prstGeom prst="rect">
            <a:avLst/>
          </a:prstGeom>
        </p:spPr>
      </p:pic>
    </p:spTree>
    <p:extLst>
      <p:ext uri="{BB962C8B-B14F-4D97-AF65-F5344CB8AC3E}">
        <p14:creationId xmlns:p14="http://schemas.microsoft.com/office/powerpoint/2010/main" val="28362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know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1844824"/>
            <a:ext cx="5868144" cy="4401108"/>
          </a:xfrm>
          <a:prstGeom prst="rect">
            <a:avLst/>
          </a:prstGeom>
        </p:spPr>
      </p:pic>
    </p:spTree>
    <p:extLst>
      <p:ext uri="{BB962C8B-B14F-4D97-AF65-F5344CB8AC3E}">
        <p14:creationId xmlns:p14="http://schemas.microsoft.com/office/powerpoint/2010/main" val="2487305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665"/>
            <a:ext cx="4788024" cy="3420018"/>
          </a:xfrm>
          <a:prstGeom prst="rect">
            <a:avLst/>
          </a:prstGeom>
        </p:spPr>
      </p:pic>
      <p:pic>
        <p:nvPicPr>
          <p:cNvPr id="3" name="Imagen 2"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660" y="3791386"/>
            <a:ext cx="4094088" cy="3066614"/>
          </a:xfrm>
          <a:prstGeom prst="rect">
            <a:avLst/>
          </a:prstGeom>
        </p:spPr>
      </p:pic>
    </p:spTree>
    <p:extLst>
      <p:ext uri="{BB962C8B-B14F-4D97-AF65-F5344CB8AC3E}">
        <p14:creationId xmlns:p14="http://schemas.microsoft.com/office/powerpoint/2010/main" val="524426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536" y="-31790"/>
            <a:ext cx="4868494" cy="490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850" y="1"/>
            <a:ext cx="4562150" cy="486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318" y="4797152"/>
            <a:ext cx="5397326" cy="452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459"/>
          <a:stretch/>
        </p:blipFill>
        <p:spPr bwMode="auto">
          <a:xfrm>
            <a:off x="4615958" y="4928043"/>
            <a:ext cx="4528042" cy="20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0984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0" y="-177508"/>
            <a:ext cx="9137650" cy="7278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fontAlgn="base">
              <a:spcBef>
                <a:spcPct val="0"/>
              </a:spcBef>
              <a:spcAft>
                <a:spcPct val="0"/>
              </a:spcAft>
              <a:tabLst>
                <a:tab pos="114300" algn="l"/>
              </a:tabLst>
            </a:pPr>
            <a:r>
              <a:rPr lang="it-IT" sz="8800" b="1" dirty="0">
                <a:solidFill>
                  <a:srgbClr val="000000"/>
                </a:solidFill>
                <a:latin typeface="Trebuchet MS" pitchFamily="34" charset="0"/>
              </a:rPr>
              <a:t>tap </a:t>
            </a:r>
            <a:r>
              <a:rPr lang="it-IT" sz="8800" b="1" dirty="0" smtClean="0">
                <a:solidFill>
                  <a:srgbClr val="000000"/>
                </a:solidFill>
                <a:latin typeface="Trebuchet MS" pitchFamily="34" charset="0"/>
              </a:rPr>
              <a:t>PUc</a:t>
            </a:r>
            <a:endParaRPr lang="it-IT" sz="2700" b="1" dirty="0">
              <a:solidFill>
                <a:srgbClr val="000000"/>
              </a:solidFill>
              <a:latin typeface="Trebuchet MS" pitchFamily="34" charset="0"/>
            </a:endParaRPr>
          </a:p>
          <a:p>
            <a:pPr algn="r" fontAlgn="base">
              <a:spcBef>
                <a:spcPct val="0"/>
              </a:spcBef>
              <a:spcAft>
                <a:spcPct val="0"/>
              </a:spcAft>
              <a:tabLst>
                <a:tab pos="114300" algn="l"/>
              </a:tabLst>
            </a:pPr>
            <a:r>
              <a:rPr lang="it-IT" sz="2700" b="1" dirty="0" smtClean="0">
                <a:solidFill>
                  <a:srgbClr val="000000"/>
                </a:solidFill>
                <a:latin typeface="Trebuchet MS" pitchFamily="34" charset="0"/>
              </a:rPr>
              <a:t>2015-2016</a:t>
            </a:r>
            <a:endParaRPr lang="es-ES" sz="2700" dirty="0">
              <a:solidFill>
                <a:srgbClr val="000000"/>
              </a:solidFill>
              <a:latin typeface="Trebuchet MS" pitchFamily="34" charset="0"/>
            </a:endParaRPr>
          </a:p>
          <a:p>
            <a:pPr algn="r" fontAlgn="base">
              <a:spcBef>
                <a:spcPct val="0"/>
              </a:spcBef>
              <a:spcAft>
                <a:spcPct val="0"/>
              </a:spcAft>
              <a:tabLst>
                <a:tab pos="114300" algn="l"/>
              </a:tabLst>
            </a:pPr>
            <a:r>
              <a:rPr lang="it-IT" sz="1100" b="1" dirty="0">
                <a:solidFill>
                  <a:srgbClr val="000000"/>
                </a:solidFill>
                <a:latin typeface="Trebuchet MS" pitchFamily="34" charset="0"/>
              </a:rPr>
              <a:t>Quadrimestre primavera</a:t>
            </a:r>
            <a:endParaRPr lang="es-ES" sz="1100" dirty="0">
              <a:solidFill>
                <a:srgbClr val="000000"/>
              </a:solidFill>
              <a:latin typeface="Trebuchet MS" pitchFamily="34" charset="0"/>
            </a:endParaRPr>
          </a:p>
          <a:p>
            <a:pPr algn="r" fontAlgn="base">
              <a:spcBef>
                <a:spcPct val="0"/>
              </a:spcBef>
              <a:spcAft>
                <a:spcPct val="0"/>
              </a:spcAft>
              <a:tabLst>
                <a:tab pos="114300" algn="l"/>
              </a:tabLst>
            </a:pPr>
            <a:r>
              <a:rPr lang="it-IT" sz="1100" b="1" dirty="0">
                <a:solidFill>
                  <a:srgbClr val="000000"/>
                </a:solidFill>
                <a:latin typeface="Trebuchet MS" pitchFamily="34" charset="0"/>
              </a:rPr>
              <a:t>Escola Tècnica Superior Arquitectura del Vallès</a:t>
            </a:r>
            <a:endParaRPr lang="es-ES" sz="1100" dirty="0">
              <a:solidFill>
                <a:srgbClr val="000000"/>
              </a:solidFill>
              <a:latin typeface="Trebuchet MS" pitchFamily="34" charset="0"/>
            </a:endParaRPr>
          </a:p>
          <a:p>
            <a:pPr algn="r" fontAlgn="base">
              <a:spcBef>
                <a:spcPct val="0"/>
              </a:spcBef>
              <a:spcAft>
                <a:spcPct val="0"/>
              </a:spcAft>
              <a:tabLst>
                <a:tab pos="114300" algn="l"/>
              </a:tabLst>
            </a:pPr>
            <a:r>
              <a:rPr lang="it-IT" sz="1100" b="1" dirty="0">
                <a:solidFill>
                  <a:srgbClr val="000000"/>
                </a:solidFill>
                <a:latin typeface="Trebuchet MS" pitchFamily="34" charset="0"/>
              </a:rPr>
              <a:t>Universitat Politècnica de Catalunya</a:t>
            </a:r>
          </a:p>
          <a:p>
            <a:pPr algn="r" fontAlgn="base">
              <a:spcBef>
                <a:spcPct val="0"/>
              </a:spcBef>
              <a:spcAft>
                <a:spcPct val="0"/>
              </a:spcAft>
              <a:tabLst>
                <a:tab pos="114300" algn="l"/>
              </a:tabLst>
            </a:pPr>
            <a:endParaRPr lang="es-ES_tradnl" sz="1100" dirty="0">
              <a:solidFill>
                <a:srgbClr val="000000"/>
              </a:solidFill>
              <a:latin typeface="Trebuchet MS" pitchFamily="34" charset="0"/>
            </a:endParaRPr>
          </a:p>
          <a:p>
            <a:pPr algn="r" fontAlgn="base">
              <a:spcBef>
                <a:spcPct val="0"/>
              </a:spcBef>
              <a:spcAft>
                <a:spcPct val="0"/>
              </a:spcAft>
              <a:tabLst>
                <a:tab pos="114300" algn="l"/>
              </a:tabLst>
            </a:pPr>
            <a:endParaRPr lang="es-ES_tradnl" sz="1100" dirty="0">
              <a:solidFill>
                <a:srgbClr val="000000"/>
              </a:solidFill>
              <a:latin typeface="Trebuchet MS" pitchFamily="34" charset="0"/>
            </a:endParaRPr>
          </a:p>
          <a:p>
            <a:pPr algn="r" fontAlgn="base">
              <a:spcBef>
                <a:spcPct val="0"/>
              </a:spcBef>
              <a:spcAft>
                <a:spcPct val="0"/>
              </a:spcAft>
              <a:tabLst>
                <a:tab pos="114300" algn="l"/>
              </a:tabLst>
            </a:pPr>
            <a:r>
              <a:rPr lang="fr-FR" sz="4400" b="1" dirty="0" smtClean="0">
                <a:solidFill>
                  <a:schemeClr val="accent1">
                    <a:lumMod val="75000"/>
                  </a:schemeClr>
                </a:solidFill>
                <a:latin typeface="Trebuchet MS" pitchFamily="34" charset="0"/>
              </a:rPr>
              <a:t>La </a:t>
            </a:r>
            <a:r>
              <a:rPr lang="fr-FR" sz="4400" b="1" dirty="0" err="1" smtClean="0">
                <a:solidFill>
                  <a:schemeClr val="accent1">
                    <a:lumMod val="75000"/>
                  </a:schemeClr>
                </a:solidFill>
                <a:latin typeface="Trebuchet MS" pitchFamily="34" charset="0"/>
              </a:rPr>
              <a:t>ciutat</a:t>
            </a:r>
            <a:r>
              <a:rPr lang="fr-FR" sz="4400" b="1" dirty="0" smtClean="0">
                <a:solidFill>
                  <a:schemeClr val="accent1">
                    <a:lumMod val="75000"/>
                  </a:schemeClr>
                </a:solidFill>
                <a:latin typeface="Trebuchet MS" pitchFamily="34" charset="0"/>
              </a:rPr>
              <a:t> adaptable</a:t>
            </a:r>
          </a:p>
          <a:p>
            <a:pPr algn="r" fontAlgn="base">
              <a:spcBef>
                <a:spcPct val="0"/>
              </a:spcBef>
              <a:spcAft>
                <a:spcPct val="0"/>
              </a:spcAft>
              <a:tabLst>
                <a:tab pos="114300" algn="l"/>
              </a:tabLst>
            </a:pPr>
            <a:r>
              <a:rPr lang="fr-FR" sz="3000" b="1" dirty="0" err="1" smtClean="0">
                <a:solidFill>
                  <a:srgbClr val="000000"/>
                </a:solidFill>
                <a:latin typeface="Trebuchet MS" pitchFamily="34" charset="0"/>
              </a:rPr>
              <a:t>Regeneració</a:t>
            </a:r>
            <a:r>
              <a:rPr lang="fr-FR" sz="3000" b="1" dirty="0" smtClean="0">
                <a:solidFill>
                  <a:srgbClr val="000000"/>
                </a:solidFill>
                <a:latin typeface="Trebuchet MS" pitchFamily="34" charset="0"/>
              </a:rPr>
              <a:t> d’</a:t>
            </a:r>
            <a:r>
              <a:rPr lang="fr-FR" sz="3000" b="1" dirty="0" err="1" smtClean="0">
                <a:solidFill>
                  <a:srgbClr val="000000"/>
                </a:solidFill>
                <a:latin typeface="Trebuchet MS" pitchFamily="34" charset="0"/>
              </a:rPr>
              <a:t>arquitectures</a:t>
            </a:r>
            <a:endParaRPr lang="fr-FR" sz="3000" b="1" dirty="0">
              <a:solidFill>
                <a:srgbClr val="000000"/>
              </a:solidFill>
              <a:latin typeface="Trebuchet MS" pitchFamily="34" charset="0"/>
            </a:endParaRPr>
          </a:p>
          <a:p>
            <a:pPr algn="r" fontAlgn="base">
              <a:spcBef>
                <a:spcPct val="0"/>
              </a:spcBef>
              <a:spcAft>
                <a:spcPct val="0"/>
              </a:spcAft>
              <a:tabLst>
                <a:tab pos="114300" algn="l"/>
              </a:tabLst>
            </a:pPr>
            <a:endParaRPr lang="es-ES_tradnl" sz="1600" dirty="0">
              <a:solidFill>
                <a:schemeClr val="accent1">
                  <a:lumMod val="75000"/>
                </a:schemeClr>
              </a:solidFill>
              <a:latin typeface="Trebuchet MS" pitchFamily="34" charset="0"/>
            </a:endParaRPr>
          </a:p>
          <a:p>
            <a:pPr algn="r" fontAlgn="base">
              <a:spcBef>
                <a:spcPct val="0"/>
              </a:spcBef>
              <a:spcAft>
                <a:spcPct val="0"/>
              </a:spcAft>
              <a:tabLst>
                <a:tab pos="114300" algn="l"/>
              </a:tabLst>
            </a:pPr>
            <a:r>
              <a:rPr lang="it-IT" sz="1100" b="1" dirty="0" smtClean="0">
                <a:solidFill>
                  <a:srgbClr val="000000"/>
                </a:solidFill>
                <a:latin typeface="Trebuchet MS" pitchFamily="34" charset="0"/>
              </a:rPr>
              <a:t>Professors </a:t>
            </a:r>
            <a:r>
              <a:rPr lang="it-IT" sz="1100" b="1" dirty="0">
                <a:solidFill>
                  <a:srgbClr val="000000"/>
                </a:solidFill>
                <a:latin typeface="Trebuchet MS" pitchFamily="34" charset="0"/>
              </a:rPr>
              <a:t>quatrimestre primavera: Franc Fernández, Carles Llop, Rosa </a:t>
            </a:r>
            <a:r>
              <a:rPr lang="it-IT" sz="1100" b="1" dirty="0" smtClean="0">
                <a:solidFill>
                  <a:srgbClr val="000000"/>
                </a:solidFill>
                <a:latin typeface="Trebuchet MS" pitchFamily="34" charset="0"/>
              </a:rPr>
              <a:t>Rull, </a:t>
            </a:r>
            <a:r>
              <a:rPr lang="pt-BR" sz="1100" b="1" dirty="0" smtClean="0">
                <a:solidFill>
                  <a:srgbClr val="000000"/>
                </a:solidFill>
                <a:latin typeface="Trebuchet MS" pitchFamily="34" charset="0"/>
              </a:rPr>
              <a:t>Catalina </a:t>
            </a:r>
            <a:r>
              <a:rPr lang="pt-BR" sz="1100" b="1" dirty="0" err="1">
                <a:solidFill>
                  <a:srgbClr val="000000"/>
                </a:solidFill>
                <a:latin typeface="Trebuchet MS" pitchFamily="34" charset="0"/>
              </a:rPr>
              <a:t>Salvà</a:t>
            </a:r>
            <a:endParaRPr lang="pt-BR" sz="1100" b="1" dirty="0">
              <a:solidFill>
                <a:srgbClr val="000000"/>
              </a:solidFill>
              <a:latin typeface="Trebuchet MS" pitchFamily="34" charset="0"/>
            </a:endParaRPr>
          </a:p>
          <a:p>
            <a:pPr algn="r" fontAlgn="base">
              <a:spcBef>
                <a:spcPct val="0"/>
              </a:spcBef>
              <a:spcAft>
                <a:spcPct val="0"/>
              </a:spcAft>
              <a:tabLst>
                <a:tab pos="114300" algn="l"/>
              </a:tabLst>
            </a:pPr>
            <a:endParaRPr lang="es-ES" b="1" dirty="0" smtClean="0">
              <a:solidFill>
                <a:schemeClr val="accent1">
                  <a:lumMod val="75000"/>
                </a:schemeClr>
              </a:solidFill>
              <a:latin typeface="Trebuchet MS" pitchFamily="34" charset="0"/>
              <a:hlinkClick r:id="rId2"/>
            </a:endParaRPr>
          </a:p>
          <a:p>
            <a:pPr algn="r" fontAlgn="base">
              <a:spcBef>
                <a:spcPct val="0"/>
              </a:spcBef>
              <a:spcAft>
                <a:spcPct val="0"/>
              </a:spcAft>
              <a:tabLst>
                <a:tab pos="114300" algn="l"/>
              </a:tabLst>
            </a:pPr>
            <a:endParaRPr lang="es-ES" b="1" dirty="0">
              <a:solidFill>
                <a:schemeClr val="accent1">
                  <a:lumMod val="75000"/>
                </a:schemeClr>
              </a:solidFill>
              <a:latin typeface="Trebuchet MS" pitchFamily="34" charset="0"/>
              <a:hlinkClick r:id="rId2"/>
            </a:endParaRPr>
          </a:p>
          <a:p>
            <a:pPr algn="r" fontAlgn="base">
              <a:spcBef>
                <a:spcPct val="0"/>
              </a:spcBef>
              <a:spcAft>
                <a:spcPct val="0"/>
              </a:spcAft>
              <a:tabLst>
                <a:tab pos="114300" algn="l"/>
              </a:tabLst>
            </a:pPr>
            <a:r>
              <a:rPr lang="es-ES" b="1" u="sng" dirty="0" smtClean="0">
                <a:solidFill>
                  <a:schemeClr val="accent1">
                    <a:lumMod val="75000"/>
                  </a:schemeClr>
                </a:solidFill>
                <a:latin typeface="Trebuchet MS" pitchFamily="34" charset="0"/>
                <a:hlinkClick r:id="rId2"/>
              </a:rPr>
              <a:t>http</a:t>
            </a:r>
            <a:r>
              <a:rPr lang="es-ES" b="1" u="sng" dirty="0">
                <a:solidFill>
                  <a:schemeClr val="accent1">
                    <a:lumMod val="75000"/>
                  </a:schemeClr>
                </a:solidFill>
                <a:latin typeface="Trebuchet MS" pitchFamily="34" charset="0"/>
                <a:hlinkClick r:id="rId2"/>
              </a:rPr>
              <a:t>://tapf.50webs.com</a:t>
            </a:r>
            <a:r>
              <a:rPr lang="es-ES" b="1" u="sng" dirty="0" smtClean="0">
                <a:solidFill>
                  <a:schemeClr val="accent1">
                    <a:lumMod val="75000"/>
                  </a:schemeClr>
                </a:solidFill>
                <a:hlinkClick r:id="rId2"/>
              </a:rPr>
              <a:t>/</a:t>
            </a:r>
            <a:endParaRPr lang="es-ES" b="1" u="sng" dirty="0" smtClean="0">
              <a:solidFill>
                <a:schemeClr val="accent1">
                  <a:lumMod val="75000"/>
                </a:schemeClr>
              </a:solidFill>
            </a:endParaRPr>
          </a:p>
          <a:p>
            <a:pPr algn="r" fontAlgn="base">
              <a:spcBef>
                <a:spcPct val="0"/>
              </a:spcBef>
              <a:spcAft>
                <a:spcPct val="0"/>
              </a:spcAft>
              <a:tabLst>
                <a:tab pos="114300" algn="l"/>
              </a:tabLst>
            </a:pPr>
            <a:endParaRPr lang="es-ES" sz="1700" b="1" u="sng" dirty="0" smtClean="0">
              <a:solidFill>
                <a:schemeClr val="accent1">
                  <a:lumMod val="75000"/>
                </a:schemeClr>
              </a:solidFill>
              <a:hlinkClick r:id="rId3"/>
            </a:endParaRPr>
          </a:p>
          <a:p>
            <a:pPr algn="r"/>
            <a:r>
              <a:rPr lang="en-US" sz="1600" b="1" dirty="0" smtClean="0">
                <a:solidFill>
                  <a:schemeClr val="accent1">
                    <a:lumMod val="75000"/>
                  </a:schemeClr>
                </a:solidFill>
              </a:rPr>
              <a:t>Refs:</a:t>
            </a:r>
          </a:p>
          <a:p>
            <a:pPr algn="r"/>
            <a:r>
              <a:rPr lang="en-US" sz="1600" b="1" dirty="0" smtClean="0">
                <a:solidFill>
                  <a:schemeClr val="accent1">
                    <a:lumMod val="75000"/>
                  </a:schemeClr>
                </a:solidFill>
              </a:rPr>
              <a:t>THE</a:t>
            </a:r>
            <a:r>
              <a:rPr lang="en-US" sz="1600" b="1" dirty="0">
                <a:solidFill>
                  <a:schemeClr val="accent1">
                    <a:lumMod val="75000"/>
                  </a:schemeClr>
                </a:solidFill>
              </a:rPr>
              <a:t> EUROPAN 13 TOPIC: "THE ADAPTABLE CITY</a:t>
            </a:r>
            <a:r>
              <a:rPr lang="en-US" sz="1600" b="1" dirty="0" smtClean="0">
                <a:solidFill>
                  <a:schemeClr val="accent1">
                    <a:lumMod val="75000"/>
                  </a:schemeClr>
                </a:solidFill>
              </a:rPr>
              <a:t>“</a:t>
            </a:r>
          </a:p>
          <a:p>
            <a:pPr algn="r"/>
            <a:r>
              <a:rPr lang="es-ES" sz="1600" b="1" u="sng" dirty="0">
                <a:solidFill>
                  <a:schemeClr val="accent1">
                    <a:lumMod val="75000"/>
                  </a:schemeClr>
                </a:solidFill>
                <a:hlinkClick r:id="rId3"/>
              </a:rPr>
              <a:t>www.europan-europe.eu/</a:t>
            </a:r>
            <a:endParaRPr lang="es-ES" sz="1600" b="1" u="sng" dirty="0">
              <a:solidFill>
                <a:schemeClr val="accent1">
                  <a:lumMod val="75000"/>
                </a:schemeClr>
              </a:solidFill>
            </a:endParaRPr>
          </a:p>
          <a:p>
            <a:pPr algn="r"/>
            <a:r>
              <a:rPr lang="en-US" sz="1600" dirty="0">
                <a:solidFill>
                  <a:schemeClr val="accent1">
                    <a:lumMod val="75000"/>
                  </a:schemeClr>
                </a:solidFill>
              </a:rPr>
              <a:t/>
            </a:r>
            <a:br>
              <a:rPr lang="en-US" sz="1600" dirty="0">
                <a:solidFill>
                  <a:schemeClr val="accent1">
                    <a:lumMod val="75000"/>
                  </a:schemeClr>
                </a:solidFill>
              </a:rPr>
            </a:br>
            <a:r>
              <a:rPr lang="fr-FR" sz="1600" b="1" dirty="0"/>
              <a:t>Un bâtiment, combien de vies ?</a:t>
            </a:r>
          </a:p>
          <a:p>
            <a:pPr algn="r"/>
            <a:r>
              <a:rPr lang="fr-FR" sz="1600" b="1" dirty="0"/>
              <a:t>La transformation comme acte de création</a:t>
            </a:r>
          </a:p>
          <a:p>
            <a:pPr algn="r" fontAlgn="base">
              <a:spcBef>
                <a:spcPct val="0"/>
              </a:spcBef>
              <a:spcAft>
                <a:spcPct val="0"/>
              </a:spcAft>
              <a:tabLst>
                <a:tab pos="114300" algn="l"/>
              </a:tabLst>
            </a:pPr>
            <a:endParaRPr lang="es-ES" sz="1700" b="1" dirty="0">
              <a:solidFill>
                <a:schemeClr val="accent1">
                  <a:lumMod val="75000"/>
                </a:schemeClr>
              </a:solidFill>
            </a:endParaRPr>
          </a:p>
        </p:txBody>
      </p:sp>
      <p:sp>
        <p:nvSpPr>
          <p:cNvPr id="3" name="Rectángulo 2"/>
          <p:cNvSpPr/>
          <p:nvPr/>
        </p:nvSpPr>
        <p:spPr>
          <a:xfrm>
            <a:off x="6434131" y="4149080"/>
            <a:ext cx="2701381" cy="253916"/>
          </a:xfrm>
          <a:prstGeom prst="rect">
            <a:avLst/>
          </a:prstGeom>
        </p:spPr>
        <p:txBody>
          <a:bodyPr wrap="none">
            <a:spAutoFit/>
          </a:bodyPr>
          <a:lstStyle/>
          <a:p>
            <a:pPr algn="r" fontAlgn="base">
              <a:spcAft>
                <a:spcPts val="0"/>
              </a:spcAft>
              <a:tabLst>
                <a:tab pos="114300" algn="l"/>
              </a:tabLst>
            </a:pPr>
            <a:r>
              <a:rPr lang="pt-BR" sz="1050" b="1" dirty="0" err="1">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Carme</a:t>
            </a:r>
            <a:r>
              <a:rPr lang="pt-BR" sz="1050"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 </a:t>
            </a:r>
            <a:r>
              <a:rPr lang="pt-BR" sz="1050" b="1" dirty="0" err="1">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Garau</a:t>
            </a:r>
            <a:r>
              <a:rPr lang="pt-BR" sz="1050"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 </a:t>
            </a:r>
            <a:r>
              <a:rPr lang="pt-BR" sz="1050" b="1" dirty="0" err="1">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arquitecta</a:t>
            </a:r>
            <a:r>
              <a:rPr lang="pt-BR" sz="1050"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 </a:t>
            </a:r>
            <a:r>
              <a:rPr lang="pt-BR" sz="1050" b="1" dirty="0" err="1">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col.laboradora</a:t>
            </a:r>
            <a:endParaRPr lang="es-ES" sz="105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918424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4648" y="2365431"/>
            <a:ext cx="903649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700" b="1" i="0" u="none" strike="noStrike" cap="none" normalizeH="0" baseline="0" dirty="0" smtClean="0">
                <a:ln>
                  <a:noFill/>
                </a:ln>
                <a:solidFill>
                  <a:schemeClr val="tx1"/>
                </a:solidFill>
                <a:effectLst/>
                <a:latin typeface="Arial" charset="0"/>
                <a:cs typeface="Arial" charset="0"/>
              </a:rPr>
              <a:t>2015</a:t>
            </a:r>
            <a:r>
              <a:rPr kumimoji="0" lang="es-ES" sz="1800" b="1" i="0" u="none" strike="noStrike" cap="none" normalizeH="0" baseline="0" dirty="0" smtClean="0">
                <a:ln>
                  <a:noFill/>
                </a:ln>
                <a:solidFill>
                  <a:schemeClr val="tx1"/>
                </a:solidFill>
                <a:effectLst/>
                <a:latin typeface="Arial" charset="0"/>
                <a:cs typeface="Arial" charset="0"/>
              </a:rPr>
              <a:t> </a:t>
            </a:r>
            <a:r>
              <a:rPr kumimoji="0" lang="es-ES" sz="1800" b="1" i="0" u="none" strike="noStrike" cap="none" normalizeH="0" baseline="0" dirty="0" err="1" smtClean="0">
                <a:ln>
                  <a:noFill/>
                </a:ln>
                <a:solidFill>
                  <a:schemeClr val="tx1"/>
                </a:solidFill>
                <a:effectLst/>
                <a:latin typeface="Arial" charset="0"/>
                <a:cs typeface="Arial" charset="0"/>
              </a:rPr>
              <a:t>Europan</a:t>
            </a:r>
            <a:r>
              <a:rPr kumimoji="0" lang="es-ES" sz="1800" b="1" i="0" u="none" strike="noStrike" cap="none" normalizeH="0" baseline="0" dirty="0" smtClean="0">
                <a:ln>
                  <a:noFill/>
                </a:ln>
                <a:solidFill>
                  <a:schemeClr val="tx1"/>
                </a:solidFill>
                <a:effectLst/>
                <a:latin typeface="Arial" charset="0"/>
                <a:cs typeface="Arial" charset="0"/>
              </a:rPr>
              <a:t> 13:</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tx1"/>
                </a:solidFill>
                <a:effectLst/>
                <a:latin typeface="Arial" charset="0"/>
                <a:cs typeface="Arial" charset="0"/>
              </a:rPr>
              <a:t> </a:t>
            </a:r>
            <a:r>
              <a:rPr kumimoji="0" lang="es-ES" sz="1800" b="1" i="0" u="none" strike="noStrike" cap="none" normalizeH="0" baseline="0" dirty="0" err="1" smtClean="0">
                <a:ln>
                  <a:noFill/>
                </a:ln>
                <a:solidFill>
                  <a:schemeClr val="tx1"/>
                </a:solidFill>
                <a:effectLst/>
                <a:latin typeface="Arial" charset="0"/>
                <a:cs typeface="Arial" charset="0"/>
              </a:rPr>
              <a:t>The</a:t>
            </a:r>
            <a:r>
              <a:rPr kumimoji="0" lang="es-ES" sz="1800" b="1" i="0" u="none" strike="noStrike" cap="none" normalizeH="0" baseline="0" dirty="0" smtClean="0">
                <a:ln>
                  <a:noFill/>
                </a:ln>
                <a:solidFill>
                  <a:schemeClr val="tx1"/>
                </a:solidFill>
                <a:effectLst/>
                <a:latin typeface="Arial" charset="0"/>
                <a:cs typeface="Arial" charset="0"/>
              </a:rPr>
              <a:t> Adaptable City 2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800" b="1" i="0" u="none" strike="noStrike" cap="none" normalizeH="0" baseline="0" dirty="0" err="1" smtClean="0">
                <a:ln>
                  <a:noFill/>
                </a:ln>
                <a:solidFill>
                  <a:schemeClr val="tx1"/>
                </a:solidFill>
                <a:effectLst/>
                <a:latin typeface="Arial" charset="0"/>
                <a:cs typeface="Arial" charset="0"/>
              </a:rPr>
              <a:t>Self-Organization</a:t>
            </a:r>
            <a:r>
              <a:rPr kumimoji="0" lang="es-ES" sz="1800" b="1" i="0" u="none" strike="noStrike" cap="none" normalizeH="0" baseline="0" dirty="0" smtClean="0">
                <a:ln>
                  <a:noFill/>
                </a:ln>
                <a:solidFill>
                  <a:schemeClr val="tx1"/>
                </a:solidFill>
                <a:effectLst/>
                <a:latin typeface="Arial" charset="0"/>
                <a:cs typeface="Arial" charset="0"/>
              </a:rPr>
              <a:t> –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800" b="1" i="0" u="none" strike="noStrike" cap="none" normalizeH="0" baseline="0" dirty="0" err="1" smtClean="0">
                <a:ln>
                  <a:noFill/>
                </a:ln>
                <a:solidFill>
                  <a:schemeClr val="tx1"/>
                </a:solidFill>
                <a:effectLst/>
                <a:latin typeface="Arial" charset="0"/>
                <a:cs typeface="Arial" charset="0"/>
              </a:rPr>
              <a:t>Sharing</a:t>
            </a:r>
            <a:r>
              <a:rPr kumimoji="0" lang="es-ES" sz="1800" b="1" i="0" u="none" strike="noStrike" cap="none" normalizeH="0" baseline="0" dirty="0" smtClean="0">
                <a:ln>
                  <a:noFill/>
                </a:ln>
                <a:solidFill>
                  <a:schemeClr val="tx1"/>
                </a:solidFill>
                <a:effectLst/>
                <a:latin typeface="Arial" charset="0"/>
                <a:cs typeface="Arial" charset="0"/>
              </a:rPr>
              <a:t> – Project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tx1"/>
                </a:solidFill>
                <a:effectLst/>
                <a:latin typeface="Arial" charset="0"/>
                <a:cs typeface="Arial" charset="0"/>
              </a:rPr>
              <a:t>(</a:t>
            </a:r>
            <a:r>
              <a:rPr kumimoji="0" lang="es-ES" sz="1800" b="1" i="0" u="none" strike="noStrike" cap="none" normalizeH="0" baseline="0" dirty="0" err="1" smtClean="0">
                <a:ln>
                  <a:noFill/>
                </a:ln>
                <a:solidFill>
                  <a:schemeClr val="tx1"/>
                </a:solidFill>
                <a:effectLst/>
                <a:latin typeface="Arial" charset="0"/>
                <a:cs typeface="Arial" charset="0"/>
              </a:rPr>
              <a:t>Process</a:t>
            </a:r>
            <a:r>
              <a:rPr kumimoji="0" lang="es-ES" sz="1800" b="1" i="0" u="none" strike="noStrike" cap="none" normalizeH="0" baseline="0" dirty="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charset="0"/>
              <a:cs typeface="Arial" charset="0"/>
            </a:endParaRPr>
          </a:p>
        </p:txBody>
      </p:sp>
      <p:pic>
        <p:nvPicPr>
          <p:cNvPr id="27651" name="Picture 3" descr="E13-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1726"/>
            <a:ext cx="2057400" cy="205740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059832" y="51726"/>
            <a:ext cx="6144652" cy="6555641"/>
          </a:xfrm>
          <a:prstGeom prst="rect">
            <a:avLst/>
          </a:prstGeom>
        </p:spPr>
        <p:txBody>
          <a:bodyPr wrap="square">
            <a:spAutoFit/>
          </a:bodyPr>
          <a:lstStyle/>
          <a:p>
            <a:r>
              <a:rPr lang="en-US" sz="1000" b="1" dirty="0" smtClean="0"/>
              <a:t>THE EUROPAN 13 TOPIC CONTINUES WITH THE EUROPAN 12 TOPIC ON "THE ADAPTABLE CITY"</a:t>
            </a:r>
            <a:r>
              <a:rPr lang="en-US" sz="1000" dirty="0" smtClean="0"/>
              <a:t/>
            </a:r>
            <a:br>
              <a:rPr lang="en-US" sz="1000" dirty="0" smtClean="0"/>
            </a:br>
            <a:r>
              <a:rPr lang="en-US" sz="1000" b="1" dirty="0" smtClean="0"/>
              <a:t>AND ENRICHES ITSELF WITH THE VISIONS OF 40 EUROPEAN EXPERTS…</a:t>
            </a:r>
            <a:br>
              <a:rPr lang="en-US" sz="1000" b="1" dirty="0" smtClean="0"/>
            </a:br>
            <a:r>
              <a:rPr lang="en-US" sz="1000" b="1" dirty="0" smtClean="0"/>
              <a:t/>
            </a:r>
            <a:br>
              <a:rPr lang="en-US" sz="1000" b="1" dirty="0" smtClean="0"/>
            </a:br>
            <a:endParaRPr lang="en-US" sz="1000" dirty="0" smtClean="0"/>
          </a:p>
          <a:p>
            <a:r>
              <a:rPr lang="en-US" sz="1000" b="1" dirty="0" smtClean="0"/>
              <a:t>To read the detailed E13 Topic text + Experts lectures, click </a:t>
            </a:r>
            <a:r>
              <a:rPr lang="en-US" sz="1000" b="1" dirty="0">
                <a:hlinkClick r:id="rId3"/>
              </a:rPr>
              <a:t>here</a:t>
            </a:r>
            <a:r>
              <a:rPr lang="en-US" sz="1000" dirty="0" smtClean="0"/>
              <a:t/>
            </a:r>
            <a:br>
              <a:rPr lang="en-US" sz="1000" dirty="0" smtClean="0"/>
            </a:br>
            <a:endParaRPr lang="en-US" sz="1000" dirty="0" smtClean="0"/>
          </a:p>
          <a:p>
            <a:r>
              <a:rPr lang="en-US" sz="1000" dirty="0" smtClean="0"/>
              <a:t>It is proposed for </a:t>
            </a:r>
            <a:r>
              <a:rPr lang="en-US" sz="1000" dirty="0" err="1" smtClean="0"/>
              <a:t>Europan</a:t>
            </a:r>
            <a:r>
              <a:rPr lang="en-US" sz="1000" dirty="0" smtClean="0"/>
              <a:t> 13 to continue with the generic theme of "the adaptable city": adaption to the need for more sustainable development but adaption also to the context of an economic crisis that the majority of European cities are currently undergoing. Three generic concepts structure this overall theme:</a:t>
            </a:r>
          </a:p>
          <a:p>
            <a:r>
              <a:rPr lang="en-US" sz="1000" b="1" dirty="0" smtClean="0"/>
              <a:t>Resilience as a challenge</a:t>
            </a:r>
            <a:r>
              <a:rPr lang="en-US" sz="1000" dirty="0" smtClean="0"/>
              <a:t>: to be able to extend or find again the identity of the city’s structural elements (built or landscaped) in a context of significant changes.</a:t>
            </a:r>
            <a:br>
              <a:rPr lang="en-US" sz="1000" dirty="0" smtClean="0"/>
            </a:br>
            <a:endParaRPr lang="en-US" sz="1000" dirty="0" smtClean="0"/>
          </a:p>
          <a:p>
            <a:r>
              <a:rPr lang="en-US" sz="1000" b="1" dirty="0" smtClean="0"/>
              <a:t>Social adaptability as a goal</a:t>
            </a:r>
            <a:r>
              <a:rPr lang="en-US" sz="1000" dirty="0" smtClean="0"/>
              <a:t>: reconciling the coherence of these structures with the evolving uses and practices. </a:t>
            </a:r>
            <a:br>
              <a:rPr lang="en-US" sz="1000" dirty="0" smtClean="0"/>
            </a:br>
            <a:endParaRPr lang="en-US" sz="1000" dirty="0" smtClean="0"/>
          </a:p>
          <a:p>
            <a:r>
              <a:rPr lang="en-US" sz="1000" b="1" dirty="0" smtClean="0"/>
              <a:t>Economy as a method</a:t>
            </a:r>
            <a:r>
              <a:rPr lang="en-US" sz="1000" dirty="0" smtClean="0"/>
              <a:t>: managing urban transformations in different contexts of actors and means, yet with limited resources and in the era of the “post-oil city” </a:t>
            </a:r>
            <a:br>
              <a:rPr lang="en-US" sz="1000" dirty="0" smtClean="0"/>
            </a:br>
            <a:endParaRPr lang="en-US" sz="1000" dirty="0" smtClean="0"/>
          </a:p>
          <a:p>
            <a:r>
              <a:rPr lang="en-US" sz="1000" dirty="0" smtClean="0"/>
              <a:t>Taking these three themes into account induces changes in the urban and architectural order:</a:t>
            </a:r>
          </a:p>
          <a:p>
            <a:r>
              <a:rPr lang="en-US" sz="1000" b="1" dirty="0" smtClean="0"/>
              <a:t>in the logics of actors – Welfare State Vs. Self-Organization</a:t>
            </a:r>
            <a:r>
              <a:rPr lang="en-US" sz="1000" dirty="0" smtClean="0"/>
              <a:t/>
            </a:r>
            <a:br>
              <a:rPr lang="en-US" sz="1000" dirty="0" smtClean="0"/>
            </a:br>
            <a:r>
              <a:rPr lang="en-US" sz="1000" dirty="0" smtClean="0"/>
              <a:t>The essence of the European city is a certain sense of the community. A change is currently taking place from less “welfare state” to more “self organization”. What will the new relation between the public and private domains be? Who will take care of the public domain if the state is less involved? And what does it mean for the practice as architects or urban planners?</a:t>
            </a:r>
            <a:br>
              <a:rPr lang="en-US" sz="1000" dirty="0" smtClean="0"/>
            </a:br>
            <a:endParaRPr lang="en-US" sz="1000" dirty="0" smtClean="0"/>
          </a:p>
          <a:p>
            <a:r>
              <a:rPr lang="en-US" sz="1000" b="1" dirty="0" smtClean="0"/>
              <a:t>in the contents – Segregation Vs. Sharing</a:t>
            </a:r>
            <a:r>
              <a:rPr lang="en-US" sz="1000" dirty="0" smtClean="0"/>
              <a:t/>
            </a:r>
            <a:br>
              <a:rPr lang="en-US" sz="1000" dirty="0" smtClean="0"/>
            </a:br>
            <a:r>
              <a:rPr lang="en-US" sz="1000" dirty="0" err="1" smtClean="0"/>
              <a:t>Sharing</a:t>
            </a:r>
            <a:r>
              <a:rPr lang="en-US" sz="1000" dirty="0" smtClean="0"/>
              <a:t> at the urban scale can stimulate the "empowerment" of coexistences between different cultures: preserving the collective while inventing a more appropriate organization of the society. How could sharing be a way to develop cheaper and lighter solutions to build an ecological and sustainable city? How could it be a way to regenerate the co-inhabited environments?</a:t>
            </a:r>
            <a:br>
              <a:rPr lang="en-US" sz="1000" dirty="0" smtClean="0"/>
            </a:br>
            <a:endParaRPr lang="en-US" sz="1000" dirty="0" smtClean="0"/>
          </a:p>
          <a:p>
            <a:r>
              <a:rPr lang="en-US" sz="1000" b="1" dirty="0" smtClean="0"/>
              <a:t>in the design processes – Object Vs. Project (Process)</a:t>
            </a:r>
            <a:r>
              <a:rPr lang="en-US" sz="1000" dirty="0" smtClean="0"/>
              <a:t/>
            </a:r>
            <a:br>
              <a:rPr lang="en-US" sz="1000" dirty="0" smtClean="0"/>
            </a:br>
            <a:r>
              <a:rPr lang="en-US" sz="1000" dirty="0" smtClean="0"/>
              <a:t>With communication tools and social networks in the rising, our culture grows less object-based; and this phenomena affects architecture and urbanism. Many young architects are emerging though the implementation of projects presenting less physical objects, yet where the scope of the projects is as important as the objects involved. The objects can already partly exist and the project is about managing the existing, dealing with social constructions, developing a context and raising the question of “urbanism with less or without growth”.</a:t>
            </a:r>
          </a:p>
          <a:p>
            <a:r>
              <a:rPr lang="en-US" sz="1000" dirty="0" err="1" smtClean="0"/>
              <a:t>Europan</a:t>
            </a:r>
            <a:r>
              <a:rPr lang="en-US" sz="1000" dirty="0" smtClean="0"/>
              <a:t> therefore wishes that the sites be confronted to the major challenges concerning the adaptability of European cities and also propose concrete innovations in the order given by the site representatives, arousing new project approaches by young competitors.</a:t>
            </a:r>
            <a:endParaRPr lang="en-US" sz="1000" dirty="0"/>
          </a:p>
        </p:txBody>
      </p:sp>
    </p:spTree>
    <p:extLst>
      <p:ext uri="{BB962C8B-B14F-4D97-AF65-F5344CB8AC3E}">
        <p14:creationId xmlns:p14="http://schemas.microsoft.com/office/powerpoint/2010/main" val="9837776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55" y="1052735"/>
            <a:ext cx="4982393" cy="371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9089" y="938521"/>
            <a:ext cx="4504911" cy="378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2809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2700" y="-1"/>
            <a:ext cx="4305300" cy="6640688"/>
          </a:xfrm>
        </p:spPr>
        <p:txBody>
          <a:bodyPr>
            <a:noAutofit/>
          </a:bodyPr>
          <a:lstStyle/>
          <a:p>
            <a:pPr marL="0" lvl="0" indent="0" algn="just">
              <a:lnSpc>
                <a:spcPct val="115000"/>
              </a:lnSpc>
              <a:buNone/>
              <a:tabLst>
                <a:tab pos="408940" algn="l"/>
              </a:tabLst>
            </a:pPr>
            <a:r>
              <a:rPr lang="es-ES" sz="1200" b="1" dirty="0">
                <a:ea typeface="Calibri"/>
                <a:cs typeface="Calibri"/>
              </a:rPr>
              <a:t> </a:t>
            </a:r>
            <a:r>
              <a:rPr lang="es-ES" sz="1200" b="1" dirty="0" smtClean="0">
                <a:ea typeface="Calibri"/>
                <a:cs typeface="Calibri"/>
              </a:rPr>
              <a:t>        </a:t>
            </a:r>
          </a:p>
          <a:p>
            <a:pPr marL="0" lvl="0" indent="0" algn="just">
              <a:lnSpc>
                <a:spcPct val="115000"/>
              </a:lnSpc>
              <a:buNone/>
              <a:tabLst>
                <a:tab pos="408940" algn="l"/>
              </a:tabLst>
            </a:pPr>
            <a:r>
              <a:rPr lang="es-ES" sz="1400" b="1" dirty="0">
                <a:solidFill>
                  <a:schemeClr val="accent1">
                    <a:lumMod val="50000"/>
                  </a:schemeClr>
                </a:solidFill>
                <a:ea typeface="Calibri"/>
                <a:cs typeface="Calibri"/>
              </a:rPr>
              <a:t> </a:t>
            </a:r>
            <a:r>
              <a:rPr lang="es-ES" sz="1400" b="1" dirty="0" smtClean="0">
                <a:solidFill>
                  <a:schemeClr val="accent1">
                    <a:lumMod val="50000"/>
                  </a:schemeClr>
                </a:solidFill>
                <a:ea typeface="Calibri"/>
                <a:cs typeface="Calibri"/>
              </a:rPr>
              <a:t>         OBJETIVOS DEL CURSO</a:t>
            </a:r>
          </a:p>
          <a:p>
            <a:pPr lvl="0" algn="just">
              <a:lnSpc>
                <a:spcPct val="115000"/>
              </a:lnSpc>
              <a:buFont typeface="Symbol"/>
              <a:buChar char=""/>
              <a:tabLst>
                <a:tab pos="408940" algn="l"/>
              </a:tabLst>
            </a:pPr>
            <a:r>
              <a:rPr lang="es-ES" sz="1200" dirty="0" smtClean="0">
                <a:ea typeface="Calibri"/>
                <a:cs typeface="Calibri"/>
              </a:rPr>
              <a:t>EXPERIMENTACIÓN DE NUEVAS FORMAS PARA LOS PROGRAMAS COMPLEJOS </a:t>
            </a:r>
            <a:r>
              <a:rPr lang="es-ES" sz="1200" i="1" dirty="0" smtClean="0">
                <a:ea typeface="Calibri"/>
                <a:cs typeface="Calibri"/>
              </a:rPr>
              <a:t>‘MIXEDFORMS’</a:t>
            </a:r>
            <a:r>
              <a:rPr lang="es-ES" sz="1200" dirty="0" smtClean="0">
                <a:ea typeface="Calibri"/>
                <a:cs typeface="Calibri"/>
              </a:rPr>
              <a:t> </a:t>
            </a:r>
            <a:endParaRPr lang="es-ES_tradnl" sz="1200" dirty="0">
              <a:ea typeface="Calibri"/>
              <a:cs typeface="Times New Roman"/>
            </a:endParaRPr>
          </a:p>
          <a:p>
            <a:pPr lvl="0" algn="just">
              <a:lnSpc>
                <a:spcPct val="115000"/>
              </a:lnSpc>
              <a:buFont typeface="Symbol"/>
              <a:buChar char=""/>
              <a:tabLst>
                <a:tab pos="408940" algn="l"/>
              </a:tabLst>
            </a:pPr>
            <a:r>
              <a:rPr lang="es-ES" sz="1200" dirty="0" smtClean="0">
                <a:ea typeface="Calibri"/>
                <a:cs typeface="Calibri"/>
              </a:rPr>
              <a:t>PROYECTAR ESPACIOS DE HABITABILIDAD ENTORNO A LAS INFRAESTRUCTURAS,</a:t>
            </a:r>
            <a:endParaRPr lang="es-ES" sz="1200" u="sng" dirty="0">
              <a:ea typeface="Calibri"/>
              <a:cs typeface="Calibri"/>
            </a:endParaRPr>
          </a:p>
          <a:p>
            <a:pPr lvl="0" algn="just">
              <a:lnSpc>
                <a:spcPct val="115000"/>
              </a:lnSpc>
              <a:buFont typeface="Symbol"/>
              <a:buChar char=""/>
              <a:tabLst>
                <a:tab pos="408940" algn="l"/>
              </a:tabLst>
            </a:pPr>
            <a:r>
              <a:rPr lang="es-ES" sz="1200" dirty="0" smtClean="0">
                <a:ea typeface="Calibri"/>
                <a:cs typeface="Calibri"/>
              </a:rPr>
              <a:t>CREAR NUEVOS PAISAJES MEDIANTE LA FUSIÓN DE LOS PRINCIPIOS DEL </a:t>
            </a:r>
            <a:r>
              <a:rPr lang="es-ES" sz="1200" i="1" dirty="0" smtClean="0">
                <a:ea typeface="Calibri"/>
                <a:cs typeface="Calibri"/>
              </a:rPr>
              <a:t>‘LANDSCAPE DESIGN’</a:t>
            </a:r>
            <a:r>
              <a:rPr lang="es-ES" sz="1200" dirty="0" smtClean="0">
                <a:ea typeface="Calibri"/>
                <a:cs typeface="Calibri"/>
              </a:rPr>
              <a:t> Y EL ‘</a:t>
            </a:r>
            <a:r>
              <a:rPr lang="es-ES" sz="1200" i="1" dirty="0" smtClean="0">
                <a:ea typeface="Calibri"/>
                <a:cs typeface="Calibri"/>
              </a:rPr>
              <a:t>LANDSCAPE URBANISM’</a:t>
            </a:r>
            <a:r>
              <a:rPr lang="es-ES" sz="1200" dirty="0" smtClean="0">
                <a:ea typeface="Calibri"/>
                <a:cs typeface="Calibri"/>
              </a:rPr>
              <a:t> </a:t>
            </a:r>
            <a:endParaRPr lang="es-ES" sz="1200" u="sng" dirty="0">
              <a:ea typeface="Calibri"/>
              <a:cs typeface="Calibri"/>
            </a:endParaRPr>
          </a:p>
          <a:p>
            <a:pPr lvl="0" algn="just">
              <a:lnSpc>
                <a:spcPct val="115000"/>
              </a:lnSpc>
              <a:buFont typeface="Symbol"/>
              <a:buChar char=""/>
              <a:tabLst>
                <a:tab pos="408940" algn="l"/>
              </a:tabLst>
            </a:pPr>
            <a:r>
              <a:rPr lang="es-ES" sz="1200" dirty="0" smtClean="0">
                <a:ea typeface="Calibri"/>
                <a:cs typeface="Calibri"/>
              </a:rPr>
              <a:t>EXPLORAR SOBRE FORMAS Y ESTRUCTURAS DE ESPACIOS ARQUITECTÓNICOS DE LA CIUDAD TRIDIMENSIONAL, </a:t>
            </a:r>
            <a:endParaRPr lang="es-ES" sz="1200" u="sng" dirty="0">
              <a:ea typeface="Calibri"/>
              <a:cs typeface="Calibri"/>
            </a:endParaRPr>
          </a:p>
          <a:p>
            <a:pPr lvl="0" algn="just">
              <a:lnSpc>
                <a:spcPct val="115000"/>
              </a:lnSpc>
              <a:buFont typeface="Symbol"/>
              <a:buChar char=""/>
              <a:tabLst>
                <a:tab pos="408940" algn="l"/>
              </a:tabLst>
            </a:pPr>
            <a:r>
              <a:rPr lang="es-ES" sz="1200" dirty="0" smtClean="0">
                <a:ea typeface="Calibri"/>
                <a:cs typeface="Calibri"/>
              </a:rPr>
              <a:t>PROYECTAR PROFUNDIZANDO EN LAS NUEVAS TÉCNICAS CONSTRUCTIVAS, ESTRUCTURALES, INFRAESTRUCTURALES </a:t>
            </a:r>
            <a:endParaRPr lang="es-ES" sz="1200" u="sng" dirty="0" smtClean="0">
              <a:ea typeface="Calibri"/>
              <a:cs typeface="Calibri"/>
            </a:endParaRPr>
          </a:p>
          <a:p>
            <a:pPr lvl="0" algn="just">
              <a:lnSpc>
                <a:spcPct val="115000"/>
              </a:lnSpc>
              <a:buFont typeface="Symbol"/>
              <a:buChar char=""/>
              <a:tabLst>
                <a:tab pos="408940" algn="l"/>
              </a:tabLst>
            </a:pPr>
            <a:r>
              <a:rPr lang="es-ES" sz="1200" dirty="0" smtClean="0">
                <a:ea typeface="Calibri"/>
                <a:cs typeface="Calibri"/>
              </a:rPr>
              <a:t>EXPLORAR SOBRE LAS DISTINTAS ESTRATEGIAS PARA EL RECICLAJE URBANO DE LA CIUDAD EXISTENTE,</a:t>
            </a:r>
            <a:endParaRPr lang="es-ES_tradnl" sz="1200" dirty="0">
              <a:ea typeface="Calibri"/>
              <a:cs typeface="Times New Roman"/>
            </a:endParaRPr>
          </a:p>
          <a:p>
            <a:pPr lvl="0" algn="just">
              <a:lnSpc>
                <a:spcPct val="115000"/>
              </a:lnSpc>
              <a:buFont typeface="Symbol"/>
              <a:buChar char=""/>
              <a:tabLst>
                <a:tab pos="408940" algn="l"/>
              </a:tabLst>
            </a:pPr>
            <a:r>
              <a:rPr lang="es-ES" sz="1200" dirty="0" smtClean="0">
                <a:ea typeface="Calibri"/>
                <a:cs typeface="Calibri"/>
              </a:rPr>
              <a:t>USAR LA REPROGRAMACIÓN COMO POSTURA DE CONCRECIÓN DE LA ARQUITECTURA CONTEMPORÁNEA, </a:t>
            </a:r>
          </a:p>
          <a:p>
            <a:pPr lvl="0" algn="just">
              <a:lnSpc>
                <a:spcPct val="115000"/>
              </a:lnSpc>
              <a:buFont typeface="Symbol"/>
              <a:buChar char=""/>
              <a:tabLst>
                <a:tab pos="408940" algn="l"/>
              </a:tabLst>
            </a:pPr>
            <a:r>
              <a:rPr lang="es-ES" sz="1200" dirty="0" smtClean="0">
                <a:ea typeface="Calibri"/>
                <a:cs typeface="Calibri"/>
              </a:rPr>
              <a:t>EXPLORAR LOS OPERADORES PROYECTUALES QUE NOS PERMITEN AFRONTAR LA MATERIALIZACIÓN DE NUEVOS ESPACIOS COMPLEJOS</a:t>
            </a:r>
            <a:endParaRPr lang="es-ES" sz="1200" u="sng" dirty="0">
              <a:ea typeface="Calibri"/>
              <a:cs typeface="Calibri"/>
            </a:endParaRPr>
          </a:p>
          <a:p>
            <a:pPr lvl="0" algn="just">
              <a:lnSpc>
                <a:spcPct val="115000"/>
              </a:lnSpc>
              <a:buFont typeface="Symbol"/>
              <a:buChar char=""/>
              <a:tabLst>
                <a:tab pos="408940" algn="l"/>
              </a:tabLst>
            </a:pPr>
            <a:r>
              <a:rPr lang="es-ES" sz="1200" dirty="0" smtClean="0">
                <a:ea typeface="Calibri"/>
                <a:cs typeface="Calibri"/>
              </a:rPr>
              <a:t>FORMULAR LA PERTINENCIA DE UN TRABAJO DISCIPLINAR PROPIO</a:t>
            </a:r>
            <a:endParaRPr lang="es-ES" sz="1200" u="sng" dirty="0">
              <a:ea typeface="Calibri"/>
              <a:cs typeface="Calibri"/>
            </a:endParaRPr>
          </a:p>
          <a:p>
            <a:pPr lvl="0" algn="just">
              <a:lnSpc>
                <a:spcPct val="115000"/>
              </a:lnSpc>
              <a:buFont typeface="Symbol"/>
              <a:buChar char=""/>
              <a:tabLst>
                <a:tab pos="408940" algn="l"/>
              </a:tabLst>
            </a:pPr>
            <a:r>
              <a:rPr lang="es-ES" sz="1200" dirty="0" smtClean="0">
                <a:ea typeface="Calibri"/>
                <a:cs typeface="Calibri"/>
              </a:rPr>
              <a:t>FUNDAMENTAR NUESTRO TRABAJO SOBRE EL PRINCIPIO DE “ACTUAR LOCAL - PENSAR GLOBAL”</a:t>
            </a:r>
            <a:endParaRPr lang="es-ES" sz="1200" u="sng" dirty="0">
              <a:ea typeface="Calibri"/>
              <a:cs typeface="Calibri"/>
            </a:endParaRPr>
          </a:p>
          <a:p>
            <a:pPr lvl="0" algn="just">
              <a:lnSpc>
                <a:spcPct val="115000"/>
              </a:lnSpc>
              <a:buFont typeface="Symbol"/>
              <a:buChar char=""/>
              <a:tabLst>
                <a:tab pos="408940" algn="l"/>
              </a:tabLst>
            </a:pPr>
            <a:r>
              <a:rPr lang="es-ES" sz="1200" dirty="0" smtClean="0">
                <a:ea typeface="Calibri"/>
                <a:cs typeface="Calibri"/>
              </a:rPr>
              <a:t> FACILITAR TÈCNIQUES I EINES DE PROJECTACIÓ</a:t>
            </a:r>
            <a:endParaRPr lang="es-ES" sz="1200" dirty="0"/>
          </a:p>
        </p:txBody>
      </p:sp>
      <p:pic>
        <p:nvPicPr>
          <p:cNvPr id="5" name="Imagen 4" descr="tumblr_mz06li7Wkh1rgktkgo1_50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08676" y="1253824"/>
            <a:ext cx="6889149" cy="4381499"/>
          </a:xfrm>
          <a:prstGeom prst="rect">
            <a:avLst/>
          </a:prstGeom>
        </p:spPr>
      </p:pic>
    </p:spTree>
    <p:extLst>
      <p:ext uri="{BB962C8B-B14F-4D97-AF65-F5344CB8AC3E}">
        <p14:creationId xmlns:p14="http://schemas.microsoft.com/office/powerpoint/2010/main" val="3234963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3528" y="533400"/>
            <a:ext cx="4050506" cy="5763126"/>
          </a:xfrm>
        </p:spPr>
        <p:txBody>
          <a:bodyPr>
            <a:normAutofit/>
          </a:bodyPr>
          <a:lstStyle/>
          <a:p>
            <a:pPr marL="0" marR="269875" lvl="0" indent="0">
              <a:lnSpc>
                <a:spcPct val="150000"/>
              </a:lnSpc>
              <a:buNone/>
              <a:tabLst>
                <a:tab pos="457200" algn="l"/>
              </a:tabLst>
            </a:pPr>
            <a:r>
              <a:rPr lang="es-ES" sz="1400" b="1" dirty="0" smtClean="0">
                <a:solidFill>
                  <a:schemeClr val="accent1">
                    <a:lumMod val="50000"/>
                  </a:schemeClr>
                </a:solidFill>
                <a:ea typeface="Times New Roman"/>
                <a:cs typeface="Arial"/>
              </a:rPr>
              <a:t>METODOLOGIA</a:t>
            </a:r>
          </a:p>
          <a:p>
            <a:pPr marL="0" marR="269875" lvl="0" indent="0">
              <a:lnSpc>
                <a:spcPct val="150000"/>
              </a:lnSpc>
              <a:buNone/>
              <a:tabLst>
                <a:tab pos="457200" algn="l"/>
              </a:tabLst>
            </a:pPr>
            <a:endParaRPr lang="es-ES" sz="1200" b="1" dirty="0">
              <a:ea typeface="Times New Roman"/>
              <a:cs typeface="Arial"/>
            </a:endParaRPr>
          </a:p>
          <a:p>
            <a:pPr marL="0" marR="269875" lvl="0" indent="0">
              <a:lnSpc>
                <a:spcPct val="150000"/>
              </a:lnSpc>
              <a:buNone/>
              <a:tabLst>
                <a:tab pos="457200" algn="l"/>
              </a:tabLst>
            </a:pPr>
            <a:endParaRPr lang="es-ES" sz="1200" b="1" dirty="0" smtClean="0">
              <a:ea typeface="Times New Roman"/>
              <a:cs typeface="Arial"/>
            </a:endParaRPr>
          </a:p>
          <a:p>
            <a:pPr marL="0" marR="269875" lvl="0" indent="0">
              <a:lnSpc>
                <a:spcPct val="150000"/>
              </a:lnSpc>
              <a:buNone/>
              <a:tabLst>
                <a:tab pos="457200" algn="l"/>
              </a:tabLst>
            </a:pPr>
            <a:endParaRPr lang="es-ES" sz="1200" b="1" dirty="0">
              <a:ea typeface="Times New Roman"/>
              <a:cs typeface="Arial"/>
            </a:endParaRPr>
          </a:p>
          <a:p>
            <a:pPr marL="0" marR="269875" lvl="0" indent="0">
              <a:lnSpc>
                <a:spcPct val="150000"/>
              </a:lnSpc>
              <a:buNone/>
              <a:tabLst>
                <a:tab pos="457200" algn="l"/>
              </a:tabLst>
            </a:pPr>
            <a:endParaRPr lang="es-ES" sz="1200" b="1" dirty="0" smtClean="0">
              <a:ea typeface="Times New Roman"/>
              <a:cs typeface="Arial"/>
            </a:endParaRPr>
          </a:p>
          <a:p>
            <a:pPr marL="0" marR="269875" lvl="0" indent="0">
              <a:lnSpc>
                <a:spcPct val="150000"/>
              </a:lnSpc>
              <a:buNone/>
              <a:tabLst>
                <a:tab pos="457200" algn="l"/>
              </a:tabLst>
            </a:pPr>
            <a:endParaRPr lang="es-ES" sz="1200" b="1" dirty="0">
              <a:ea typeface="Times New Roman"/>
              <a:cs typeface="Arial"/>
            </a:endParaRPr>
          </a:p>
          <a:p>
            <a:pPr marL="0" marR="269875" lvl="0" indent="0">
              <a:lnSpc>
                <a:spcPct val="150000"/>
              </a:lnSpc>
              <a:buNone/>
              <a:tabLst>
                <a:tab pos="457200" algn="l"/>
              </a:tabLst>
            </a:pPr>
            <a:endParaRPr lang="es-ES" sz="1200" b="1" dirty="0" smtClean="0">
              <a:ea typeface="Times New Roman"/>
              <a:cs typeface="Arial"/>
            </a:endParaRPr>
          </a:p>
          <a:p>
            <a:pPr marL="0" marR="269875" lvl="0" indent="0">
              <a:lnSpc>
                <a:spcPct val="150000"/>
              </a:lnSpc>
              <a:buNone/>
              <a:tabLst>
                <a:tab pos="457200" algn="l"/>
              </a:tabLst>
            </a:pPr>
            <a:endParaRPr lang="es-ES" sz="1200" b="1" dirty="0" smtClean="0">
              <a:ea typeface="Times New Roman"/>
              <a:cs typeface="Arial"/>
            </a:endParaRPr>
          </a:p>
          <a:p>
            <a:pPr marL="0" marR="269875" lvl="0" indent="0">
              <a:lnSpc>
                <a:spcPct val="150000"/>
              </a:lnSpc>
              <a:buNone/>
              <a:tabLst>
                <a:tab pos="457200" algn="l"/>
              </a:tabLst>
            </a:pPr>
            <a:r>
              <a:rPr lang="es-ES" sz="1200" b="1" dirty="0" smtClean="0">
                <a:ea typeface="Times New Roman"/>
                <a:cs typeface="Arial"/>
              </a:rPr>
              <a:t>ATLAS</a:t>
            </a:r>
          </a:p>
          <a:p>
            <a:pPr marL="0" marR="269875" lvl="0" indent="0">
              <a:lnSpc>
                <a:spcPct val="150000"/>
              </a:lnSpc>
              <a:buNone/>
              <a:tabLst>
                <a:tab pos="457200" algn="l"/>
              </a:tabLst>
            </a:pPr>
            <a:r>
              <a:rPr lang="es-ES" sz="1200" b="1" dirty="0" smtClean="0">
                <a:effectLst/>
                <a:latin typeface="+mj-lt"/>
                <a:ea typeface="Times New Roman"/>
                <a:cs typeface="Arial"/>
              </a:rPr>
              <a:t>CARTOGRAFIAS_MAPAS_DIAGRAMAS</a:t>
            </a:r>
          </a:p>
        </p:txBody>
      </p:sp>
      <p:sp>
        <p:nvSpPr>
          <p:cNvPr id="6" name="CuadroTexto 5"/>
          <p:cNvSpPr txBox="1"/>
          <p:nvPr/>
        </p:nvSpPr>
        <p:spPr>
          <a:xfrm>
            <a:off x="5298188" y="5067300"/>
            <a:ext cx="3909719" cy="738664"/>
          </a:xfrm>
          <a:prstGeom prst="rect">
            <a:avLst/>
          </a:prstGeom>
          <a:noFill/>
        </p:spPr>
        <p:txBody>
          <a:bodyPr wrap="none" rtlCol="0">
            <a:spAutoFit/>
          </a:bodyPr>
          <a:lstStyle/>
          <a:p>
            <a:pPr algn="r"/>
            <a:r>
              <a:rPr lang="es-ES" sz="1400" dirty="0" smtClean="0"/>
              <a:t>A </a:t>
            </a:r>
            <a:r>
              <a:rPr lang="es-ES" sz="1400" dirty="0" err="1" smtClean="0"/>
              <a:t>cloud</a:t>
            </a:r>
            <a:r>
              <a:rPr lang="es-ES" sz="1400" dirty="0" smtClean="0"/>
              <a:t> </a:t>
            </a:r>
            <a:r>
              <a:rPr lang="es-ES" sz="1400" dirty="0" err="1" smtClean="0"/>
              <a:t>is</a:t>
            </a:r>
            <a:r>
              <a:rPr lang="es-ES" sz="1400" dirty="0" smtClean="0"/>
              <a:t> </a:t>
            </a:r>
            <a:r>
              <a:rPr lang="es-ES" sz="1400" dirty="0" err="1" smtClean="0"/>
              <a:t>one</a:t>
            </a:r>
            <a:r>
              <a:rPr lang="es-ES" sz="1400" dirty="0" smtClean="0"/>
              <a:t> new </a:t>
            </a:r>
            <a:r>
              <a:rPr lang="es-ES" sz="1400" dirty="0" err="1" smtClean="0"/>
              <a:t>image</a:t>
            </a:r>
            <a:r>
              <a:rPr lang="es-ES" sz="1400" dirty="0" smtClean="0"/>
              <a:t> </a:t>
            </a:r>
            <a:r>
              <a:rPr lang="es-ES" sz="1400" dirty="0" err="1" smtClean="0"/>
              <a:t>for</a:t>
            </a:r>
            <a:r>
              <a:rPr lang="es-ES" sz="1400" dirty="0" smtClean="0"/>
              <a:t> </a:t>
            </a:r>
            <a:r>
              <a:rPr lang="es-ES" sz="1400" dirty="0" err="1" smtClean="0"/>
              <a:t>architecture</a:t>
            </a:r>
            <a:r>
              <a:rPr lang="es-ES" sz="1400" dirty="0" smtClean="0"/>
              <a:t>.</a:t>
            </a:r>
          </a:p>
          <a:p>
            <a:pPr algn="r"/>
            <a:r>
              <a:rPr lang="es-ES" sz="1400" dirty="0" err="1" smtClean="0"/>
              <a:t>To</a:t>
            </a:r>
            <a:r>
              <a:rPr lang="es-ES" sz="1400" dirty="0" smtClean="0"/>
              <a:t> </a:t>
            </a:r>
            <a:r>
              <a:rPr lang="es-ES" sz="1400" dirty="0" err="1" smtClean="0"/>
              <a:t>conceive</a:t>
            </a:r>
            <a:r>
              <a:rPr lang="es-ES" sz="1400" dirty="0" smtClean="0"/>
              <a:t> a </a:t>
            </a:r>
            <a:r>
              <a:rPr lang="es-ES" sz="1400" dirty="0" err="1" smtClean="0"/>
              <a:t>building</a:t>
            </a:r>
            <a:r>
              <a:rPr lang="es-ES" sz="1400" dirty="0" smtClean="0"/>
              <a:t> as </a:t>
            </a:r>
            <a:r>
              <a:rPr lang="es-ES" sz="1400" dirty="0" err="1" smtClean="0"/>
              <a:t>if</a:t>
            </a:r>
            <a:r>
              <a:rPr lang="es-ES" sz="1400" dirty="0" smtClean="0"/>
              <a:t> </a:t>
            </a:r>
            <a:r>
              <a:rPr lang="es-ES" sz="1400" dirty="0" err="1" smtClean="0"/>
              <a:t>planning</a:t>
            </a:r>
            <a:r>
              <a:rPr lang="es-ES" sz="1400" dirty="0" smtClean="0"/>
              <a:t> a </a:t>
            </a:r>
            <a:r>
              <a:rPr lang="es-ES" sz="1400" dirty="0" err="1" smtClean="0"/>
              <a:t>forest</a:t>
            </a:r>
            <a:r>
              <a:rPr lang="es-ES" sz="1400" dirty="0" smtClean="0"/>
              <a:t>.</a:t>
            </a:r>
          </a:p>
          <a:p>
            <a:pPr algn="r"/>
            <a:r>
              <a:rPr lang="es-ES" sz="1400" dirty="0" err="1" smtClean="0"/>
              <a:t>Another</a:t>
            </a:r>
            <a:r>
              <a:rPr lang="es-ES" sz="1400" dirty="0" smtClean="0"/>
              <a:t> </a:t>
            </a:r>
            <a:r>
              <a:rPr lang="es-ES" sz="1400" dirty="0" err="1" smtClean="0"/>
              <a:t>scale</a:t>
            </a:r>
            <a:r>
              <a:rPr lang="es-ES" sz="1400" dirty="0" smtClean="0"/>
              <a:t> of </a:t>
            </a:r>
            <a:r>
              <a:rPr lang="es-ES" sz="1400" dirty="0" err="1" smtClean="0"/>
              <a:t>archiecture</a:t>
            </a:r>
            <a:r>
              <a:rPr lang="es-ES" sz="1400" dirty="0" smtClean="0"/>
              <a:t>. </a:t>
            </a:r>
            <a:r>
              <a:rPr lang="es-ES" sz="1400" b="1" dirty="0" smtClean="0"/>
              <a:t>JUNYA ISHIGAMI</a:t>
            </a:r>
            <a:endParaRPr lang="es-ES" sz="1400" b="1" dirty="0"/>
          </a:p>
        </p:txBody>
      </p:sp>
      <p:pic>
        <p:nvPicPr>
          <p:cNvPr id="7" name="Picture 2" descr="C:\Users\Franc\Desktop\Nueva carpeta\D26_VUELA04.jpg"/>
          <p:cNvPicPr>
            <a:picLocks noChangeAspect="1" noChangeArrowheads="1"/>
          </p:cNvPicPr>
          <p:nvPr/>
        </p:nvPicPr>
        <p:blipFill>
          <a:blip r:embed="rId2" cstate="print"/>
          <a:srcRect/>
          <a:stretch>
            <a:fillRect/>
          </a:stretch>
        </p:blipFill>
        <p:spPr bwMode="auto">
          <a:xfrm>
            <a:off x="3367702" y="685800"/>
            <a:ext cx="5776297" cy="4421968"/>
          </a:xfrm>
          <a:prstGeom prst="rect">
            <a:avLst/>
          </a:prstGeom>
          <a:noFill/>
        </p:spPr>
      </p:pic>
    </p:spTree>
    <p:extLst>
      <p:ext uri="{BB962C8B-B14F-4D97-AF65-F5344CB8AC3E}">
        <p14:creationId xmlns:p14="http://schemas.microsoft.com/office/powerpoint/2010/main" val="11690753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932" y="0"/>
            <a:ext cx="4288368" cy="6858000"/>
          </a:xfrm>
        </p:spPr>
        <p:txBody>
          <a:bodyPr>
            <a:normAutofit/>
          </a:bodyPr>
          <a:lstStyle/>
          <a:p>
            <a:pPr marL="0" marR="269875" lvl="0" indent="0">
              <a:lnSpc>
                <a:spcPct val="150000"/>
              </a:lnSpc>
              <a:buNone/>
              <a:tabLst>
                <a:tab pos="457200" algn="l"/>
              </a:tabLst>
            </a:pPr>
            <a:endParaRPr lang="es-ES" sz="1200" dirty="0" smtClean="0">
              <a:effectLst/>
              <a:ea typeface="Times New Roman"/>
              <a:cs typeface="Arial"/>
            </a:endParaRPr>
          </a:p>
          <a:p>
            <a:pPr marL="0" marR="269875" lvl="0" indent="0">
              <a:lnSpc>
                <a:spcPct val="150000"/>
              </a:lnSpc>
              <a:buNone/>
              <a:tabLst>
                <a:tab pos="457200" algn="l"/>
              </a:tabLst>
            </a:pPr>
            <a:endParaRPr lang="es-ES" sz="1200" dirty="0">
              <a:ea typeface="Times New Roman"/>
              <a:cs typeface="Arial"/>
            </a:endParaRPr>
          </a:p>
          <a:p>
            <a:pPr marL="0" marR="269875" lvl="0" indent="0">
              <a:lnSpc>
                <a:spcPct val="150000"/>
              </a:lnSpc>
              <a:buNone/>
              <a:tabLst>
                <a:tab pos="457200" algn="l"/>
              </a:tabLst>
            </a:pPr>
            <a:endParaRPr lang="es-ES" sz="1200" dirty="0" smtClean="0">
              <a:effectLst/>
              <a:ea typeface="Times New Roman"/>
              <a:cs typeface="Arial"/>
            </a:endParaRPr>
          </a:p>
          <a:p>
            <a:pPr marL="0" marR="269875" lvl="0" indent="0">
              <a:lnSpc>
                <a:spcPct val="150000"/>
              </a:lnSpc>
              <a:buNone/>
              <a:tabLst>
                <a:tab pos="457200" algn="l"/>
              </a:tabLst>
            </a:pPr>
            <a:r>
              <a:rPr lang="es-ES" sz="1400" b="1" dirty="0" smtClean="0">
                <a:solidFill>
                  <a:schemeClr val="accent1">
                    <a:lumMod val="50000"/>
                  </a:schemeClr>
                </a:solidFill>
                <a:ea typeface="Times New Roman"/>
                <a:cs typeface="Arial"/>
              </a:rPr>
              <a:t>         TIC_TEMA IMATGES CONCEPTE</a:t>
            </a:r>
            <a:endParaRPr lang="es-ES" sz="1400" b="1" dirty="0">
              <a:solidFill>
                <a:schemeClr val="accent1">
                  <a:lumMod val="50000"/>
                </a:schemeClr>
              </a:solidFill>
              <a:ea typeface="Times New Roman"/>
              <a:cs typeface="Arial"/>
            </a:endParaRPr>
          </a:p>
          <a:p>
            <a:pPr marL="0" marR="269875" lvl="0" indent="0">
              <a:lnSpc>
                <a:spcPct val="150000"/>
              </a:lnSpc>
              <a:buNone/>
              <a:tabLst>
                <a:tab pos="457200" algn="l"/>
              </a:tabLst>
            </a:pPr>
            <a:endParaRPr lang="es-ES" sz="1200" dirty="0" smtClean="0">
              <a:effectLst/>
              <a:ea typeface="Times New Roman"/>
              <a:cs typeface="Arial"/>
            </a:endParaRPr>
          </a:p>
          <a:p>
            <a:pPr marL="0" marR="269875" lvl="0" indent="0">
              <a:lnSpc>
                <a:spcPct val="150000"/>
              </a:lnSpc>
              <a:buNone/>
              <a:tabLst>
                <a:tab pos="457200" algn="l"/>
              </a:tabLst>
            </a:pPr>
            <a:endParaRPr lang="es-ES" sz="1200" dirty="0">
              <a:ea typeface="Times New Roman"/>
              <a:cs typeface="Arial"/>
            </a:endParaRPr>
          </a:p>
          <a:p>
            <a:pPr marL="0" marR="269875" lvl="0" indent="0">
              <a:lnSpc>
                <a:spcPct val="150000"/>
              </a:lnSpc>
              <a:buNone/>
              <a:tabLst>
                <a:tab pos="457200" algn="l"/>
              </a:tabLst>
            </a:pPr>
            <a:endParaRPr lang="es-ES" sz="1200" dirty="0" smtClean="0">
              <a:effectLst/>
              <a:ea typeface="Times New Roman"/>
              <a:cs typeface="Arial"/>
            </a:endParaRPr>
          </a:p>
          <a:p>
            <a:pPr lvl="0" algn="just">
              <a:lnSpc>
                <a:spcPct val="115000"/>
              </a:lnSpc>
              <a:buFont typeface="Symbol"/>
              <a:buChar char=""/>
            </a:pPr>
            <a:r>
              <a:rPr lang="ca-ES" sz="1200" dirty="0" smtClean="0">
                <a:ea typeface="Calibri"/>
                <a:cs typeface="Calibri"/>
              </a:rPr>
              <a:t>REALITAT_RECREACIÓ</a:t>
            </a:r>
            <a:endParaRPr lang="es-ES_tradnl" sz="1200" dirty="0" smtClean="0">
              <a:ea typeface="Calibri"/>
              <a:cs typeface="Times New Roman"/>
            </a:endParaRPr>
          </a:p>
          <a:p>
            <a:pPr lvl="0" algn="just">
              <a:lnSpc>
                <a:spcPct val="115000"/>
              </a:lnSpc>
              <a:buFont typeface="Symbol"/>
              <a:buChar char=""/>
            </a:pPr>
            <a:r>
              <a:rPr lang="ca-ES" sz="1200" dirty="0" smtClean="0">
                <a:ea typeface="Calibri"/>
                <a:cs typeface="Calibri"/>
              </a:rPr>
              <a:t>LLOC_TOPOS</a:t>
            </a:r>
            <a:endParaRPr lang="es-ES_tradnl" sz="1200" dirty="0" smtClean="0">
              <a:ea typeface="Calibri"/>
              <a:cs typeface="Times New Roman"/>
            </a:endParaRPr>
          </a:p>
          <a:p>
            <a:pPr lvl="0" algn="just">
              <a:lnSpc>
                <a:spcPct val="115000"/>
              </a:lnSpc>
              <a:buFont typeface="Symbol"/>
              <a:buChar char=""/>
            </a:pPr>
            <a:r>
              <a:rPr lang="ca-ES" sz="1200" dirty="0" smtClean="0">
                <a:ea typeface="Calibri"/>
                <a:cs typeface="Calibri"/>
              </a:rPr>
              <a:t>PROGRAMA_PROJECTE</a:t>
            </a:r>
            <a:endParaRPr lang="es-ES_tradnl" sz="1200" dirty="0" smtClean="0">
              <a:ea typeface="Calibri"/>
              <a:cs typeface="Times New Roman"/>
            </a:endParaRPr>
          </a:p>
          <a:p>
            <a:pPr lvl="0" algn="just">
              <a:lnSpc>
                <a:spcPct val="115000"/>
              </a:lnSpc>
              <a:buFont typeface="Symbol"/>
              <a:buChar char=""/>
            </a:pPr>
            <a:r>
              <a:rPr lang="ca-ES" sz="1200" dirty="0" smtClean="0">
                <a:ea typeface="Calibri"/>
                <a:cs typeface="Calibri"/>
              </a:rPr>
              <a:t>LÍMIT</a:t>
            </a:r>
            <a:endParaRPr lang="es-ES_tradnl" sz="1200" dirty="0" smtClean="0">
              <a:ea typeface="Calibri"/>
              <a:cs typeface="Times New Roman"/>
            </a:endParaRPr>
          </a:p>
          <a:p>
            <a:pPr lvl="0" algn="just">
              <a:lnSpc>
                <a:spcPct val="115000"/>
              </a:lnSpc>
              <a:buFont typeface="Symbol"/>
              <a:buChar char=""/>
            </a:pPr>
            <a:r>
              <a:rPr lang="ca-ES" sz="1200" dirty="0" smtClean="0">
                <a:ea typeface="Calibri"/>
                <a:cs typeface="Calibri"/>
              </a:rPr>
              <a:t>DENSITAT_INTENSITAT_DIVERSITAT</a:t>
            </a:r>
            <a:endParaRPr lang="es-ES_tradnl" sz="1200" dirty="0" smtClean="0">
              <a:ea typeface="Calibri"/>
              <a:cs typeface="Times New Roman"/>
            </a:endParaRPr>
          </a:p>
          <a:p>
            <a:pPr lvl="0" algn="just">
              <a:lnSpc>
                <a:spcPct val="115000"/>
              </a:lnSpc>
              <a:buFont typeface="Symbol"/>
              <a:buChar char=""/>
            </a:pPr>
            <a:r>
              <a:rPr lang="ca-ES" sz="1200" dirty="0" smtClean="0">
                <a:ea typeface="Calibri"/>
                <a:cs typeface="Calibri"/>
              </a:rPr>
              <a:t>ESCALA_TAMANY</a:t>
            </a:r>
            <a:endParaRPr lang="es-ES_tradnl" sz="1200" dirty="0" smtClean="0">
              <a:ea typeface="Calibri"/>
              <a:cs typeface="Times New Roman"/>
            </a:endParaRPr>
          </a:p>
          <a:p>
            <a:pPr lvl="0" algn="just">
              <a:lnSpc>
                <a:spcPct val="115000"/>
              </a:lnSpc>
              <a:buFont typeface="Symbol"/>
              <a:buChar char=""/>
            </a:pPr>
            <a:r>
              <a:rPr lang="pt-PT" sz="1200" dirty="0" smtClean="0">
                <a:ea typeface="Calibri"/>
                <a:cs typeface="Calibri"/>
              </a:rPr>
              <a:t>MIXED USE</a:t>
            </a:r>
            <a:endParaRPr lang="es-ES_tradnl" sz="1200" dirty="0" smtClean="0">
              <a:ea typeface="Calibri"/>
              <a:cs typeface="Times New Roman"/>
            </a:endParaRPr>
          </a:p>
          <a:p>
            <a:pPr lvl="0" algn="just">
              <a:lnSpc>
                <a:spcPct val="115000"/>
              </a:lnSpc>
              <a:buFont typeface="Symbol"/>
              <a:buChar char=""/>
            </a:pPr>
            <a:r>
              <a:rPr lang="ca-ES" sz="1200" dirty="0" smtClean="0">
                <a:ea typeface="Calibri"/>
                <a:cs typeface="Calibri"/>
              </a:rPr>
              <a:t>MÈTODE_INSPIRACIÓ</a:t>
            </a:r>
            <a:endParaRPr lang="es-ES_tradnl" sz="1200" dirty="0" smtClean="0">
              <a:ea typeface="Calibri"/>
              <a:cs typeface="Times New Roman"/>
            </a:endParaRPr>
          </a:p>
          <a:p>
            <a:pPr lvl="0" algn="just">
              <a:lnSpc>
                <a:spcPct val="115000"/>
              </a:lnSpc>
              <a:buFont typeface="Symbol"/>
              <a:buChar char=""/>
            </a:pPr>
            <a:r>
              <a:rPr lang="ca-ES" sz="1200" dirty="0" smtClean="0">
                <a:ea typeface="Calibri"/>
                <a:cs typeface="Calibri"/>
              </a:rPr>
              <a:t>INTEGRAR LES INFRASTRUCTURES</a:t>
            </a:r>
            <a:endParaRPr lang="es-ES_tradnl" sz="1200" dirty="0" smtClean="0">
              <a:ea typeface="Calibri"/>
              <a:cs typeface="Times New Roman"/>
            </a:endParaRPr>
          </a:p>
          <a:p>
            <a:pPr lvl="0" algn="just">
              <a:lnSpc>
                <a:spcPct val="115000"/>
              </a:lnSpc>
              <a:buFont typeface="Symbol"/>
              <a:buChar char=""/>
            </a:pPr>
            <a:r>
              <a:rPr lang="ca-ES" sz="1200" dirty="0" smtClean="0">
                <a:ea typeface="Calibri"/>
                <a:cs typeface="Calibri"/>
              </a:rPr>
              <a:t>STANDARITZACIÓ_ARTESANIA</a:t>
            </a:r>
            <a:endParaRPr lang="es-ES_tradnl" sz="1200" dirty="0" smtClean="0">
              <a:ea typeface="Calibri"/>
              <a:cs typeface="Times New Roman"/>
            </a:endParaRPr>
          </a:p>
          <a:p>
            <a:pPr lvl="0" algn="just">
              <a:lnSpc>
                <a:spcPct val="115000"/>
              </a:lnSpc>
              <a:buFont typeface="Symbol"/>
              <a:buChar char=""/>
            </a:pPr>
            <a:r>
              <a:rPr lang="ca-ES" sz="1200" dirty="0" smtClean="0">
                <a:ea typeface="Calibri"/>
                <a:cs typeface="Calibri"/>
              </a:rPr>
              <a:t>REGENERACIÓ_REPROGRAMACIÓ</a:t>
            </a:r>
            <a:endParaRPr lang="es-ES_tradnl" sz="1200" dirty="0" smtClean="0">
              <a:ea typeface="Calibri"/>
              <a:cs typeface="Times New Roman"/>
            </a:endParaRPr>
          </a:p>
          <a:p>
            <a:pPr lvl="0" algn="just">
              <a:lnSpc>
                <a:spcPct val="115000"/>
              </a:lnSpc>
              <a:buFont typeface="Symbol"/>
              <a:buChar char=""/>
            </a:pPr>
            <a:r>
              <a:rPr lang="ca-ES" sz="1200" dirty="0" smtClean="0">
                <a:ea typeface="Calibri"/>
                <a:cs typeface="Calibri"/>
              </a:rPr>
              <a:t>REPRESENTACIÓ</a:t>
            </a:r>
            <a:endParaRPr lang="es-ES_tradnl" sz="1200" dirty="0" smtClean="0">
              <a:ea typeface="Calibri"/>
              <a:cs typeface="Times New Roman"/>
            </a:endParaRPr>
          </a:p>
          <a:p>
            <a:pPr marL="0" indent="0" algn="just">
              <a:lnSpc>
                <a:spcPct val="115000"/>
              </a:lnSpc>
              <a:spcAft>
                <a:spcPts val="0"/>
              </a:spcAft>
              <a:buNone/>
            </a:pPr>
            <a:endParaRPr lang="es-ES_tradnl" sz="1200" dirty="0">
              <a:ea typeface="Calibri"/>
              <a:cs typeface="Times New Roman"/>
            </a:endParaRPr>
          </a:p>
        </p:txBody>
      </p:sp>
      <p:pic>
        <p:nvPicPr>
          <p:cNvPr id="7" name="Imagen 6" descr="j Hishigami. Row house tokyo 200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9147" y="0"/>
            <a:ext cx="5193506" cy="6858000"/>
          </a:xfrm>
          <a:prstGeom prst="rect">
            <a:avLst/>
          </a:prstGeom>
        </p:spPr>
      </p:pic>
      <p:sp>
        <p:nvSpPr>
          <p:cNvPr id="8" name="CuadroTexto 7"/>
          <p:cNvSpPr txBox="1"/>
          <p:nvPr/>
        </p:nvSpPr>
        <p:spPr>
          <a:xfrm>
            <a:off x="0" y="6375400"/>
            <a:ext cx="7636526" cy="523220"/>
          </a:xfrm>
          <a:prstGeom prst="rect">
            <a:avLst/>
          </a:prstGeom>
          <a:noFill/>
        </p:spPr>
        <p:txBody>
          <a:bodyPr wrap="none" rtlCol="0">
            <a:spAutoFit/>
          </a:bodyPr>
          <a:lstStyle/>
          <a:p>
            <a:r>
              <a:rPr lang="es-ES" sz="1400" dirty="0" err="1" smtClean="0"/>
              <a:t>Architecture</a:t>
            </a:r>
            <a:r>
              <a:rPr lang="es-ES" sz="1400" dirty="0" smtClean="0"/>
              <a:t> and </a:t>
            </a:r>
            <a:r>
              <a:rPr lang="es-ES" sz="1400" dirty="0" err="1" smtClean="0"/>
              <a:t>the</a:t>
            </a:r>
            <a:r>
              <a:rPr lang="es-ES" sz="1400" dirty="0" smtClean="0"/>
              <a:t> </a:t>
            </a:r>
            <a:r>
              <a:rPr lang="es-ES" sz="1400" dirty="0" err="1" smtClean="0"/>
              <a:t>city</a:t>
            </a:r>
            <a:r>
              <a:rPr lang="es-ES" sz="1400" dirty="0" smtClean="0"/>
              <a:t> are </a:t>
            </a:r>
            <a:r>
              <a:rPr lang="es-ES" sz="1400" dirty="0" err="1" smtClean="0"/>
              <a:t>not</a:t>
            </a:r>
            <a:r>
              <a:rPr lang="es-ES" sz="1400" dirty="0" smtClean="0"/>
              <a:t> </a:t>
            </a:r>
            <a:r>
              <a:rPr lang="es-ES" sz="1400" dirty="0" err="1" smtClean="0"/>
              <a:t>separate</a:t>
            </a:r>
            <a:r>
              <a:rPr lang="es-ES" sz="1400" dirty="0" smtClean="0"/>
              <a:t> </a:t>
            </a:r>
            <a:r>
              <a:rPr lang="es-ES" sz="1400" dirty="0" err="1" smtClean="0"/>
              <a:t>things</a:t>
            </a:r>
            <a:r>
              <a:rPr lang="es-ES" sz="1400" dirty="0" smtClean="0"/>
              <a:t>, </a:t>
            </a:r>
            <a:r>
              <a:rPr lang="es-ES" sz="1400" dirty="0" err="1" smtClean="0"/>
              <a:t>but</a:t>
            </a:r>
            <a:r>
              <a:rPr lang="es-ES" sz="1400" dirty="0" smtClean="0"/>
              <a:t> are </a:t>
            </a:r>
            <a:r>
              <a:rPr lang="es-ES" sz="1400" dirty="0" err="1" smtClean="0"/>
              <a:t>different</a:t>
            </a:r>
            <a:r>
              <a:rPr lang="es-ES" sz="1400" dirty="0" smtClean="0"/>
              <a:t> </a:t>
            </a:r>
            <a:r>
              <a:rPr lang="es-ES" sz="1400" dirty="0" err="1" smtClean="0"/>
              <a:t>manifestations</a:t>
            </a:r>
            <a:r>
              <a:rPr lang="es-ES" sz="1400" dirty="0" smtClean="0"/>
              <a:t> of a single </a:t>
            </a:r>
            <a:r>
              <a:rPr lang="es-ES" sz="1400" dirty="0" err="1" smtClean="0"/>
              <a:t>thing</a:t>
            </a:r>
            <a:r>
              <a:rPr lang="es-ES" sz="1400" dirty="0" smtClean="0"/>
              <a:t>.</a:t>
            </a:r>
          </a:p>
          <a:p>
            <a:r>
              <a:rPr lang="es-ES" sz="1400" dirty="0"/>
              <a:t>	</a:t>
            </a:r>
            <a:r>
              <a:rPr lang="es-ES" sz="1400" dirty="0" smtClean="0"/>
              <a:t>							</a:t>
            </a:r>
            <a:r>
              <a:rPr lang="es-ES" sz="1400" dirty="0"/>
              <a:t> </a:t>
            </a:r>
            <a:r>
              <a:rPr lang="es-ES" sz="1400" dirty="0" smtClean="0"/>
              <a:t>     </a:t>
            </a:r>
            <a:r>
              <a:rPr lang="es-ES" sz="1400" dirty="0" err="1" smtClean="0"/>
              <a:t>Futurospective</a:t>
            </a:r>
            <a:r>
              <a:rPr lang="es-ES" sz="1400" dirty="0" smtClean="0"/>
              <a:t> </a:t>
            </a:r>
            <a:r>
              <a:rPr lang="es-ES" sz="1400" dirty="0" err="1" smtClean="0"/>
              <a:t>Architecture</a:t>
            </a:r>
            <a:r>
              <a:rPr lang="es-ES" sz="1400" dirty="0" smtClean="0"/>
              <a:t> </a:t>
            </a:r>
            <a:r>
              <a:rPr lang="es-ES" sz="1400" b="1" dirty="0" smtClean="0"/>
              <a:t>SOU FUJIMOTO</a:t>
            </a:r>
            <a:endParaRPr lang="es-ES" sz="1400" b="1" dirty="0"/>
          </a:p>
        </p:txBody>
      </p:sp>
    </p:spTree>
    <p:extLst>
      <p:ext uri="{BB962C8B-B14F-4D97-AF65-F5344CB8AC3E}">
        <p14:creationId xmlns:p14="http://schemas.microsoft.com/office/powerpoint/2010/main" val="9210355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oma shohei shigemats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0"/>
            <a:ext cx="12176082" cy="6858000"/>
          </a:xfrm>
          <a:prstGeom prst="rect">
            <a:avLst/>
          </a:prstGeom>
        </p:spPr>
      </p:pic>
      <p:sp>
        <p:nvSpPr>
          <p:cNvPr id="5" name="Rectángulo 4"/>
          <p:cNvSpPr/>
          <p:nvPr/>
        </p:nvSpPr>
        <p:spPr>
          <a:xfrm>
            <a:off x="179512" y="178154"/>
            <a:ext cx="4572000" cy="6131166"/>
          </a:xfrm>
          <a:prstGeom prst="rect">
            <a:avLst/>
          </a:prstGeom>
        </p:spPr>
        <p:txBody>
          <a:bodyPr>
            <a:spAutoFit/>
          </a:bodyPr>
          <a:lstStyle/>
          <a:p>
            <a:pPr marR="269875" algn="just">
              <a:lnSpc>
                <a:spcPct val="115000"/>
              </a:lnSpc>
              <a:spcAft>
                <a:spcPts val="1000"/>
              </a:spcAft>
            </a:pPr>
            <a:r>
              <a:rPr lang="ca-ES" sz="1100" b="1" dirty="0">
                <a:solidFill>
                  <a:srgbClr val="009999"/>
                </a:solidFill>
                <a:latin typeface="Calibri" panose="020F0502020204030204" pitchFamily="34" charset="0"/>
                <a:ea typeface="Calibri" panose="020F0502020204030204" pitchFamily="34" charset="0"/>
                <a:cs typeface="Calibri" panose="020F0502020204030204" pitchFamily="34" charset="0"/>
              </a:rPr>
              <a:t>SETEMEBRE  2015</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S1 	7	9 	PRESENTACIÓ DE CURS    </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S2	14	16	ORGANITZACIÓ CURS, GRUPS, PRESENTACIÓ DETALLADA DEL CURS I TREBALL</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S3	21	23	TIC 1 / VISITA DELS LLOCS</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S4	28	30	EXERCICI 1/2/3</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 </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marR="269875" algn="just">
              <a:lnSpc>
                <a:spcPct val="115000"/>
              </a:lnSpc>
              <a:spcAft>
                <a:spcPts val="1000"/>
              </a:spcAft>
            </a:pPr>
            <a:r>
              <a:rPr lang="ca-ES" sz="1100" b="1" dirty="0">
                <a:solidFill>
                  <a:srgbClr val="009999"/>
                </a:solidFill>
                <a:latin typeface="Calibri" panose="020F0502020204030204" pitchFamily="34" charset="0"/>
                <a:ea typeface="Calibri" panose="020F0502020204030204" pitchFamily="34" charset="0"/>
                <a:cs typeface="Calibri" panose="020F0502020204030204" pitchFamily="34" charset="0"/>
              </a:rPr>
              <a:t>OCTUBRE  2015</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S5	5	7	</a:t>
            </a:r>
            <a:r>
              <a:rPr lang="ca-ES" sz="1000" b="1" dirty="0">
                <a:solidFill>
                  <a:srgbClr val="009999"/>
                </a:solidFill>
                <a:latin typeface="Calibri" panose="020F0502020204030204" pitchFamily="34" charset="0"/>
                <a:ea typeface="Calibri" panose="020F0502020204030204" pitchFamily="34" charset="0"/>
                <a:cs typeface="Times New Roman" panose="02020603050405020304" pitchFamily="18" charset="0"/>
              </a:rPr>
              <a:t>LLIURAMENTS I CORRECCIONS Exercicis 1/2/3 </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S6	12	14	TIC 2/ CORRECCIONS</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S7	19	21	TIC 3/ CORRECCIONS</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S8	26	28	TIC 4/ CORRECCIONS </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 </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marR="269875" algn="just">
              <a:lnSpc>
                <a:spcPct val="115000"/>
              </a:lnSpc>
              <a:spcAft>
                <a:spcPts val="1000"/>
              </a:spcAft>
            </a:pPr>
            <a:r>
              <a:rPr lang="ca-ES" sz="1100" b="1" dirty="0">
                <a:solidFill>
                  <a:srgbClr val="009999"/>
                </a:solidFill>
                <a:latin typeface="Calibri" panose="020F0502020204030204" pitchFamily="34" charset="0"/>
                <a:ea typeface="Calibri" panose="020F0502020204030204" pitchFamily="34" charset="0"/>
                <a:cs typeface="Calibri" panose="020F0502020204030204" pitchFamily="34" charset="0"/>
              </a:rPr>
              <a:t>NOVEMBRE 2015</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S9	2	4	TIC 5 / CORRECCIONS</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S9	9	11	TIC 6 / CORRECCIONS</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S10	16	18	</a:t>
            </a:r>
            <a:r>
              <a:rPr lang="ca-ES" sz="1000" b="1" dirty="0">
                <a:solidFill>
                  <a:srgbClr val="009999"/>
                </a:solidFill>
                <a:latin typeface="Calibri" panose="020F0502020204030204" pitchFamily="34" charset="0"/>
                <a:ea typeface="Calibri" panose="020F0502020204030204" pitchFamily="34" charset="0"/>
                <a:cs typeface="Times New Roman" panose="02020603050405020304" pitchFamily="18" charset="0"/>
              </a:rPr>
              <a:t>LLIURAMENTS I CORRECCIONS P1</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S11	23	25	TIC 7 / CORRECCIONS </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S12	30	2	TIC 8 / CORRECCIONS </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 </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marR="269875" algn="just">
              <a:lnSpc>
                <a:spcPct val="115000"/>
              </a:lnSpc>
              <a:spcAft>
                <a:spcPts val="1000"/>
              </a:spcAft>
            </a:pPr>
            <a:r>
              <a:rPr lang="ca-ES" sz="1100" b="1" dirty="0">
                <a:solidFill>
                  <a:srgbClr val="009999"/>
                </a:solidFill>
                <a:latin typeface="Calibri" panose="020F0502020204030204" pitchFamily="34" charset="0"/>
                <a:ea typeface="Calibri" panose="020F0502020204030204" pitchFamily="34" charset="0"/>
                <a:cs typeface="Calibri" panose="020F0502020204030204" pitchFamily="34" charset="0"/>
              </a:rPr>
              <a:t>DESEMBRE 2015</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S13	7	9	</a:t>
            </a:r>
            <a:r>
              <a:rPr lang="ca-ES" sz="1000" b="1" dirty="0">
                <a:solidFill>
                  <a:srgbClr val="009999"/>
                </a:solidFill>
                <a:latin typeface="Calibri" panose="020F0502020204030204" pitchFamily="34" charset="0"/>
                <a:ea typeface="Calibri" panose="020F0502020204030204" pitchFamily="34" charset="0"/>
                <a:cs typeface="Times New Roman" panose="02020603050405020304" pitchFamily="18" charset="0"/>
              </a:rPr>
              <a:t>LLIURAMENTS I CORRECCIONS P2</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S14	14	16	CORRECCIONS </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S15	21	23	CORRECCIONS</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 </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marR="269875" algn="just">
              <a:lnSpc>
                <a:spcPct val="115000"/>
              </a:lnSpc>
              <a:spcAft>
                <a:spcPts val="1000"/>
              </a:spcAft>
            </a:pPr>
            <a:r>
              <a:rPr lang="ca-ES" sz="1100" b="1" dirty="0">
                <a:solidFill>
                  <a:srgbClr val="009999"/>
                </a:solidFill>
                <a:latin typeface="Calibri" panose="020F0502020204030204" pitchFamily="34" charset="0"/>
                <a:ea typeface="Calibri" panose="020F0502020204030204" pitchFamily="34" charset="0"/>
                <a:cs typeface="Calibri" panose="020F0502020204030204" pitchFamily="34" charset="0"/>
              </a:rPr>
              <a:t>GENER 2015</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a-ES" sz="1000" b="1" dirty="0">
                <a:latin typeface="Calibri" panose="020F0502020204030204" pitchFamily="34" charset="0"/>
                <a:ea typeface="Calibri" panose="020F0502020204030204" pitchFamily="34" charset="0"/>
                <a:cs typeface="Times New Roman" panose="02020603050405020304" pitchFamily="18" charset="0"/>
              </a:rPr>
              <a:t>SJ	11	13	</a:t>
            </a:r>
            <a:r>
              <a:rPr lang="ca-ES" sz="1000" b="1" dirty="0">
                <a:solidFill>
                  <a:srgbClr val="009999"/>
                </a:solidFill>
                <a:latin typeface="Calibri" panose="020F0502020204030204" pitchFamily="34" charset="0"/>
                <a:ea typeface="Calibri" panose="020F0502020204030204" pitchFamily="34" charset="0"/>
                <a:cs typeface="Times New Roman" panose="02020603050405020304" pitchFamily="18" charset="0"/>
              </a:rPr>
              <a:t>PRESENTACIÓ FINAL JURY</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40056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441</Words>
  <Application>Microsoft Macintosh PowerPoint</Application>
  <PresentationFormat>Presentación en pantalla (4:3)</PresentationFormat>
  <Paragraphs>163</Paragraphs>
  <Slides>30</Slides>
  <Notes>2</Notes>
  <HiddenSlides>0</HiddenSlides>
  <MMClips>0</MMClips>
  <ScaleCrop>false</ScaleCrop>
  <HeadingPairs>
    <vt:vector size="4" baseType="variant">
      <vt:variant>
        <vt:lpstr>Tema</vt:lpstr>
      </vt:variant>
      <vt:variant>
        <vt:i4>1</vt:i4>
      </vt:variant>
      <vt:variant>
        <vt:lpstr>Títulos de diapositiva</vt:lpstr>
      </vt:variant>
      <vt:variant>
        <vt:i4>30</vt:i4>
      </vt:variant>
    </vt:vector>
  </HeadingPairs>
  <TitlesOfParts>
    <vt:vector size="31" baseType="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CO_Quinteros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franc fernandez</cp:lastModifiedBy>
  <cp:revision>20</cp:revision>
  <dcterms:created xsi:type="dcterms:W3CDTF">2015-08-30T09:09:58Z</dcterms:created>
  <dcterms:modified xsi:type="dcterms:W3CDTF">2015-09-06T21:19:10Z</dcterms:modified>
</cp:coreProperties>
</file>